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7" r:id="rId2"/>
    <p:sldId id="258" r:id="rId3"/>
    <p:sldId id="265" r:id="rId4"/>
    <p:sldId id="266" r:id="rId5"/>
    <p:sldId id="273" r:id="rId6"/>
    <p:sldId id="259" r:id="rId7"/>
    <p:sldId id="260" r:id="rId8"/>
    <p:sldId id="280" r:id="rId9"/>
    <p:sldId id="261" r:id="rId10"/>
    <p:sldId id="262" r:id="rId11"/>
    <p:sldId id="263" r:id="rId12"/>
    <p:sldId id="264" r:id="rId13"/>
    <p:sldId id="267" r:id="rId14"/>
    <p:sldId id="268" r:id="rId15"/>
    <p:sldId id="269" r:id="rId16"/>
    <p:sldId id="270" r:id="rId17"/>
    <p:sldId id="275" r:id="rId18"/>
    <p:sldId id="277" r:id="rId19"/>
    <p:sldId id="271" r:id="rId20"/>
    <p:sldId id="274" r:id="rId21"/>
    <p:sldId id="278" r:id="rId22"/>
    <p:sldId id="279" r:id="rId23"/>
  </p:sldIdLst>
  <p:sldSz cx="9144000" cy="6858000" type="screen4x3"/>
  <p:notesSz cx="7010400" cy="9296400"/>
  <p:defaultTextStyle>
    <a:defPPr>
      <a:defRPr lang="en-US"/>
    </a:defPPr>
    <a:lvl1pPr algn="l" rtl="0" fontAlgn="base">
      <a:spcBef>
        <a:spcPct val="0"/>
      </a:spcBef>
      <a:spcAft>
        <a:spcPct val="0"/>
      </a:spcAft>
      <a:defRPr sz="2200" kern="1200">
        <a:solidFill>
          <a:schemeClr val="tx1"/>
        </a:solidFill>
        <a:latin typeface="Arial" charset="0"/>
        <a:ea typeface="+mn-ea"/>
        <a:cs typeface="+mn-cs"/>
      </a:defRPr>
    </a:lvl1pPr>
    <a:lvl2pPr marL="411163" indent="46038" algn="l" rtl="0" fontAlgn="base">
      <a:spcBef>
        <a:spcPct val="0"/>
      </a:spcBef>
      <a:spcAft>
        <a:spcPct val="0"/>
      </a:spcAft>
      <a:defRPr sz="2200" kern="1200">
        <a:solidFill>
          <a:schemeClr val="tx1"/>
        </a:solidFill>
        <a:latin typeface="Arial" charset="0"/>
        <a:ea typeface="+mn-ea"/>
        <a:cs typeface="+mn-cs"/>
      </a:defRPr>
    </a:lvl2pPr>
    <a:lvl3pPr marL="823913" indent="90488" algn="l" rtl="0" fontAlgn="base">
      <a:spcBef>
        <a:spcPct val="0"/>
      </a:spcBef>
      <a:spcAft>
        <a:spcPct val="0"/>
      </a:spcAft>
      <a:defRPr sz="2200" kern="1200">
        <a:solidFill>
          <a:schemeClr val="tx1"/>
        </a:solidFill>
        <a:latin typeface="Arial" charset="0"/>
        <a:ea typeface="+mn-ea"/>
        <a:cs typeface="+mn-cs"/>
      </a:defRPr>
    </a:lvl3pPr>
    <a:lvl4pPr marL="1236663" indent="134938" algn="l" rtl="0" fontAlgn="base">
      <a:spcBef>
        <a:spcPct val="0"/>
      </a:spcBef>
      <a:spcAft>
        <a:spcPct val="0"/>
      </a:spcAft>
      <a:defRPr sz="2200" kern="1200">
        <a:solidFill>
          <a:schemeClr val="tx1"/>
        </a:solidFill>
        <a:latin typeface="Arial" charset="0"/>
        <a:ea typeface="+mn-ea"/>
        <a:cs typeface="+mn-cs"/>
      </a:defRPr>
    </a:lvl4pPr>
    <a:lvl5pPr marL="1649413" indent="179388" algn="l" rtl="0" fontAlgn="base">
      <a:spcBef>
        <a:spcPct val="0"/>
      </a:spcBef>
      <a:spcAft>
        <a:spcPct val="0"/>
      </a:spcAft>
      <a:defRPr sz="2200" kern="1200">
        <a:solidFill>
          <a:schemeClr val="tx1"/>
        </a:solidFill>
        <a:latin typeface="Arial" charset="0"/>
        <a:ea typeface="+mn-ea"/>
        <a:cs typeface="+mn-cs"/>
      </a:defRPr>
    </a:lvl5pPr>
    <a:lvl6pPr marL="2286000" algn="l" defTabSz="914400" rtl="0" eaLnBrk="1" latinLnBrk="0" hangingPunct="1">
      <a:defRPr sz="2200" kern="1200">
        <a:solidFill>
          <a:schemeClr val="tx1"/>
        </a:solidFill>
        <a:latin typeface="Arial" charset="0"/>
        <a:ea typeface="+mn-ea"/>
        <a:cs typeface="+mn-cs"/>
      </a:defRPr>
    </a:lvl6pPr>
    <a:lvl7pPr marL="2743200" algn="l" defTabSz="914400" rtl="0" eaLnBrk="1" latinLnBrk="0" hangingPunct="1">
      <a:defRPr sz="2200" kern="1200">
        <a:solidFill>
          <a:schemeClr val="tx1"/>
        </a:solidFill>
        <a:latin typeface="Arial" charset="0"/>
        <a:ea typeface="+mn-ea"/>
        <a:cs typeface="+mn-cs"/>
      </a:defRPr>
    </a:lvl7pPr>
    <a:lvl8pPr marL="3200400" algn="l" defTabSz="914400" rtl="0" eaLnBrk="1" latinLnBrk="0" hangingPunct="1">
      <a:defRPr sz="2200" kern="1200">
        <a:solidFill>
          <a:schemeClr val="tx1"/>
        </a:solidFill>
        <a:latin typeface="Arial" charset="0"/>
        <a:ea typeface="+mn-ea"/>
        <a:cs typeface="+mn-cs"/>
      </a:defRPr>
    </a:lvl8pPr>
    <a:lvl9pPr marL="3657600" algn="l" defTabSz="914400" rtl="0" eaLnBrk="1" latinLnBrk="0" hangingPunct="1">
      <a:defRPr sz="22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D4D4D"/>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67" autoAdjust="0"/>
    <p:restoredTop sz="86432" autoAdjust="0"/>
  </p:normalViewPr>
  <p:slideViewPr>
    <p:cSldViewPr>
      <p:cViewPr varScale="1">
        <p:scale>
          <a:sx n="79" d="100"/>
          <a:sy n="79" d="100"/>
        </p:scale>
        <p:origin x="-1092" y="-90"/>
      </p:cViewPr>
      <p:guideLst>
        <p:guide orient="horz" pos="2160"/>
        <p:guide pos="2880"/>
      </p:guideLst>
    </p:cSldViewPr>
  </p:slideViewPr>
  <p:outlineViewPr>
    <p:cViewPr>
      <p:scale>
        <a:sx n="33" d="100"/>
        <a:sy n="33" d="100"/>
      </p:scale>
      <p:origin x="0" y="144"/>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DDAB8E12-D29B-4EAF-8AB0-C57AFB7027CD}" type="datetimeFigureOut">
              <a:rPr lang="en-US" smtClean="0"/>
              <a:t>12/8/2011</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3F85E387-CC20-476B-BE88-A68A8A469041}" type="slidenum">
              <a:rPr lang="en-US" smtClean="0"/>
              <a:t>‹#›</a:t>
            </a:fld>
            <a:endParaRPr lang="en-US"/>
          </a:p>
        </p:txBody>
      </p:sp>
    </p:spTree>
    <p:extLst>
      <p:ext uri="{BB962C8B-B14F-4D97-AF65-F5344CB8AC3E}">
        <p14:creationId xmlns:p14="http://schemas.microsoft.com/office/powerpoint/2010/main" val="25165079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Patient Stories</a:t>
            </a:r>
            <a:r>
              <a:rPr lang="en-US" baseline="0" dirty="0" smtClean="0"/>
              <a:t> / Experiences</a:t>
            </a:r>
          </a:p>
          <a:p>
            <a:endParaRPr lang="en-US" baseline="0" dirty="0" smtClean="0"/>
          </a:p>
          <a:p>
            <a:r>
              <a:rPr lang="en-US" baseline="0" dirty="0" smtClean="0"/>
              <a:t>In 2005 live with Cerner</a:t>
            </a:r>
          </a:p>
          <a:p>
            <a:r>
              <a:rPr lang="en-US" baseline="0" dirty="0" smtClean="0"/>
              <a:t>2007 Report - &gt;13,000 adverse drug events (ADE) reported</a:t>
            </a:r>
          </a:p>
          <a:p>
            <a:r>
              <a:rPr lang="en-US" baseline="0" dirty="0" smtClean="0"/>
              <a:t>	- &gt; 10% have significant, even catastrophic outcomes</a:t>
            </a:r>
          </a:p>
          <a:p>
            <a:r>
              <a:rPr lang="en-US" baseline="0" dirty="0" smtClean="0"/>
              <a:t>	- &gt; 10% of those are fatal</a:t>
            </a:r>
          </a:p>
          <a:p>
            <a:r>
              <a:rPr lang="en-US" baseline="0" dirty="0" smtClean="0"/>
              <a:t>	= 130 lives saved within one health system alone.</a:t>
            </a:r>
          </a:p>
          <a:p>
            <a:endParaRPr lang="en-US" baseline="0" dirty="0" smtClean="0"/>
          </a:p>
          <a:p>
            <a:r>
              <a:rPr lang="en-US" baseline="0" dirty="0" smtClean="0"/>
              <a:t>Electronic Records make a difference!</a:t>
            </a:r>
            <a:endParaRPr lang="en-US" dirty="0"/>
          </a:p>
        </p:txBody>
      </p:sp>
      <p:sp>
        <p:nvSpPr>
          <p:cNvPr id="4" name="Slide Number Placeholder 3"/>
          <p:cNvSpPr>
            <a:spLocks noGrp="1"/>
          </p:cNvSpPr>
          <p:nvPr>
            <p:ph type="sldNum" sz="quarter" idx="10"/>
          </p:nvPr>
        </p:nvSpPr>
        <p:spPr/>
        <p:txBody>
          <a:bodyPr/>
          <a:lstStyle/>
          <a:p>
            <a:fld id="{3F85E387-CC20-476B-BE88-A68A8A469041}" type="slidenum">
              <a:rPr lang="en-US" smtClean="0"/>
              <a:t>1</a:t>
            </a:fld>
            <a:endParaRPr lang="en-US"/>
          </a:p>
        </p:txBody>
      </p:sp>
    </p:spTree>
    <p:extLst>
      <p:ext uri="{BB962C8B-B14F-4D97-AF65-F5344CB8AC3E}">
        <p14:creationId xmlns:p14="http://schemas.microsoft.com/office/powerpoint/2010/main" val="1496550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knowledgeable health reporter for the </a:t>
            </a:r>
            <a:r>
              <a:rPr lang="en-US" i="1" dirty="0" smtClean="0"/>
              <a:t>Boston Globe</a:t>
            </a:r>
            <a:r>
              <a:rPr lang="en-US" dirty="0" smtClean="0"/>
              <a:t>, Betsy Lehman, died from an overdose during chemotherapy. </a:t>
            </a:r>
          </a:p>
          <a:p>
            <a:r>
              <a:rPr lang="en-US" dirty="0" smtClean="0"/>
              <a:t>Willie King had the wrong leg amputated. </a:t>
            </a:r>
          </a:p>
          <a:p>
            <a:r>
              <a:rPr lang="en-US" dirty="0" smtClean="0"/>
              <a:t>Ben Kolb was eight years old when he died during ''minor" surgery due to a drug mix-up</a:t>
            </a:r>
            <a:endParaRPr lang="en-US" dirty="0"/>
          </a:p>
        </p:txBody>
      </p:sp>
      <p:sp>
        <p:nvSpPr>
          <p:cNvPr id="4" name="Slide Number Placeholder 3"/>
          <p:cNvSpPr>
            <a:spLocks noGrp="1"/>
          </p:cNvSpPr>
          <p:nvPr>
            <p:ph type="sldNum" sz="quarter" idx="10"/>
          </p:nvPr>
        </p:nvSpPr>
        <p:spPr/>
        <p:txBody>
          <a:bodyPr/>
          <a:lstStyle/>
          <a:p>
            <a:fld id="{3F85E387-CC20-476B-BE88-A68A8A469041}" type="slidenum">
              <a:rPr lang="en-US" smtClean="0"/>
              <a:t>10</a:t>
            </a:fld>
            <a:endParaRPr lang="en-US"/>
          </a:p>
        </p:txBody>
      </p:sp>
    </p:spTree>
    <p:extLst>
      <p:ext uri="{BB962C8B-B14F-4D97-AF65-F5344CB8AC3E}">
        <p14:creationId xmlns:p14="http://schemas.microsoft.com/office/powerpoint/2010/main" val="26076075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F85E387-CC20-476B-BE88-A68A8A469041}" type="slidenum">
              <a:rPr lang="en-US" smtClean="0"/>
              <a:t>11</a:t>
            </a:fld>
            <a:endParaRPr lang="en-US"/>
          </a:p>
        </p:txBody>
      </p:sp>
    </p:spTree>
    <p:extLst>
      <p:ext uri="{BB962C8B-B14F-4D97-AF65-F5344CB8AC3E}">
        <p14:creationId xmlns:p14="http://schemas.microsoft.com/office/powerpoint/2010/main" val="378846068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F85E387-CC20-476B-BE88-A68A8A469041}" type="slidenum">
              <a:rPr lang="en-US" smtClean="0"/>
              <a:t>12</a:t>
            </a:fld>
            <a:endParaRPr lang="en-US"/>
          </a:p>
        </p:txBody>
      </p:sp>
    </p:spTree>
    <p:extLst>
      <p:ext uri="{BB962C8B-B14F-4D97-AF65-F5344CB8AC3E}">
        <p14:creationId xmlns:p14="http://schemas.microsoft.com/office/powerpoint/2010/main" val="22119036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F85E387-CC20-476B-BE88-A68A8A469041}" type="slidenum">
              <a:rPr lang="en-US" smtClean="0"/>
              <a:t>13</a:t>
            </a:fld>
            <a:endParaRPr lang="en-US"/>
          </a:p>
        </p:txBody>
      </p:sp>
    </p:spTree>
    <p:extLst>
      <p:ext uri="{BB962C8B-B14F-4D97-AF65-F5344CB8AC3E}">
        <p14:creationId xmlns:p14="http://schemas.microsoft.com/office/powerpoint/2010/main" val="151672785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F85E387-CC20-476B-BE88-A68A8A469041}" type="slidenum">
              <a:rPr lang="en-US" smtClean="0"/>
              <a:t>14</a:t>
            </a:fld>
            <a:endParaRPr lang="en-US"/>
          </a:p>
        </p:txBody>
      </p:sp>
    </p:spTree>
    <p:extLst>
      <p:ext uri="{BB962C8B-B14F-4D97-AF65-F5344CB8AC3E}">
        <p14:creationId xmlns:p14="http://schemas.microsoft.com/office/powerpoint/2010/main" val="296639757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F85E387-CC20-476B-BE88-A68A8A469041}" type="slidenum">
              <a:rPr lang="en-US" smtClean="0"/>
              <a:t>15</a:t>
            </a:fld>
            <a:endParaRPr lang="en-US"/>
          </a:p>
        </p:txBody>
      </p:sp>
    </p:spTree>
    <p:extLst>
      <p:ext uri="{BB962C8B-B14F-4D97-AF65-F5344CB8AC3E}">
        <p14:creationId xmlns:p14="http://schemas.microsoft.com/office/powerpoint/2010/main" val="30631742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F85E387-CC20-476B-BE88-A68A8A469041}" type="slidenum">
              <a:rPr lang="en-US" smtClean="0"/>
              <a:t>16</a:t>
            </a:fld>
            <a:endParaRPr lang="en-US"/>
          </a:p>
        </p:txBody>
      </p:sp>
    </p:spTree>
    <p:extLst>
      <p:ext uri="{BB962C8B-B14F-4D97-AF65-F5344CB8AC3E}">
        <p14:creationId xmlns:p14="http://schemas.microsoft.com/office/powerpoint/2010/main" val="112147548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F85E387-CC20-476B-BE88-A68A8A469041}" type="slidenum">
              <a:rPr lang="en-US" smtClean="0"/>
              <a:t>17</a:t>
            </a:fld>
            <a:endParaRPr lang="en-US"/>
          </a:p>
        </p:txBody>
      </p:sp>
    </p:spTree>
    <p:extLst>
      <p:ext uri="{BB962C8B-B14F-4D97-AF65-F5344CB8AC3E}">
        <p14:creationId xmlns:p14="http://schemas.microsoft.com/office/powerpoint/2010/main" val="159055731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F85E387-CC20-476B-BE88-A68A8A469041}" type="slidenum">
              <a:rPr lang="en-US" smtClean="0"/>
              <a:t>18</a:t>
            </a:fld>
            <a:endParaRPr lang="en-US"/>
          </a:p>
        </p:txBody>
      </p:sp>
    </p:spTree>
    <p:extLst>
      <p:ext uri="{BB962C8B-B14F-4D97-AF65-F5344CB8AC3E}">
        <p14:creationId xmlns:p14="http://schemas.microsoft.com/office/powerpoint/2010/main" val="36605267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F85E387-CC20-476B-BE88-A68A8A469041}" type="slidenum">
              <a:rPr lang="en-US" smtClean="0"/>
              <a:t>19</a:t>
            </a:fld>
            <a:endParaRPr lang="en-US"/>
          </a:p>
        </p:txBody>
      </p:sp>
    </p:spTree>
    <p:extLst>
      <p:ext uri="{BB962C8B-B14F-4D97-AF65-F5344CB8AC3E}">
        <p14:creationId xmlns:p14="http://schemas.microsoft.com/office/powerpoint/2010/main" val="34263865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F85E387-CC20-476B-BE88-A68A8A469041}" type="slidenum">
              <a:rPr lang="en-US" smtClean="0"/>
              <a:t>2</a:t>
            </a:fld>
            <a:endParaRPr lang="en-US"/>
          </a:p>
        </p:txBody>
      </p:sp>
    </p:spTree>
    <p:extLst>
      <p:ext uri="{BB962C8B-B14F-4D97-AF65-F5344CB8AC3E}">
        <p14:creationId xmlns:p14="http://schemas.microsoft.com/office/powerpoint/2010/main" val="316775167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F85E387-CC20-476B-BE88-A68A8A469041}" type="slidenum">
              <a:rPr lang="en-US" smtClean="0"/>
              <a:t>20</a:t>
            </a:fld>
            <a:endParaRPr lang="en-US"/>
          </a:p>
        </p:txBody>
      </p:sp>
    </p:spTree>
    <p:extLst>
      <p:ext uri="{BB962C8B-B14F-4D97-AF65-F5344CB8AC3E}">
        <p14:creationId xmlns:p14="http://schemas.microsoft.com/office/powerpoint/2010/main" val="150303124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F85E387-CC20-476B-BE88-A68A8A469041}" type="slidenum">
              <a:rPr lang="en-US" smtClean="0"/>
              <a:t>21</a:t>
            </a:fld>
            <a:endParaRPr lang="en-US"/>
          </a:p>
        </p:txBody>
      </p:sp>
    </p:spTree>
    <p:extLst>
      <p:ext uri="{BB962C8B-B14F-4D97-AF65-F5344CB8AC3E}">
        <p14:creationId xmlns:p14="http://schemas.microsoft.com/office/powerpoint/2010/main" val="117416902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F85E387-CC20-476B-BE88-A68A8A469041}" type="slidenum">
              <a:rPr lang="en-US" smtClean="0"/>
              <a:t>22</a:t>
            </a:fld>
            <a:endParaRPr lang="en-US"/>
          </a:p>
        </p:txBody>
      </p:sp>
    </p:spTree>
    <p:extLst>
      <p:ext uri="{BB962C8B-B14F-4D97-AF65-F5344CB8AC3E}">
        <p14:creationId xmlns:p14="http://schemas.microsoft.com/office/powerpoint/2010/main" val="1115550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F85E387-CC20-476B-BE88-A68A8A469041}" type="slidenum">
              <a:rPr lang="en-US" smtClean="0"/>
              <a:t>3</a:t>
            </a:fld>
            <a:endParaRPr lang="en-US"/>
          </a:p>
        </p:txBody>
      </p:sp>
    </p:spTree>
    <p:extLst>
      <p:ext uri="{BB962C8B-B14F-4D97-AF65-F5344CB8AC3E}">
        <p14:creationId xmlns:p14="http://schemas.microsoft.com/office/powerpoint/2010/main" val="2819283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1" defTabSz="931774">
              <a:defRPr/>
            </a:pPr>
            <a:r>
              <a:rPr lang="en-US" dirty="0"/>
              <a:t>The public share of health care expenditure in the USA (45%) is less than any other OECD country </a:t>
            </a:r>
          </a:p>
          <a:p>
            <a:pPr marL="0" lvl="1" defTabSz="931774">
              <a:defRPr/>
            </a:pPr>
            <a:endParaRPr lang="en-US" dirty="0"/>
          </a:p>
          <a:p>
            <a:pPr marL="0" lvl="1" defTabSz="931774">
              <a:defRPr/>
            </a:pPr>
            <a:r>
              <a:rPr lang="en-US" sz="1400" dirty="0"/>
              <a:t>Obesity rate among adults is the highest in the U.S. in the OECD countries at 34.3% in 2006. Higher obesity rates leads to higher health care spending in the future</a:t>
            </a:r>
          </a:p>
          <a:p>
            <a:pPr defTabSz="931774">
              <a:defRPr/>
            </a:pPr>
            <a:endParaRPr lang="en-US" dirty="0"/>
          </a:p>
          <a:p>
            <a:endParaRPr lang="en-US" dirty="0"/>
          </a:p>
        </p:txBody>
      </p:sp>
      <p:sp>
        <p:nvSpPr>
          <p:cNvPr id="4" name="Slide Number Placeholder 3"/>
          <p:cNvSpPr>
            <a:spLocks noGrp="1"/>
          </p:cNvSpPr>
          <p:nvPr>
            <p:ph type="sldNum" sz="quarter" idx="10"/>
          </p:nvPr>
        </p:nvSpPr>
        <p:spPr/>
        <p:txBody>
          <a:bodyPr/>
          <a:lstStyle/>
          <a:p>
            <a:fld id="{3F85E387-CC20-476B-BE88-A68A8A469041}" type="slidenum">
              <a:rPr lang="en-US" smtClean="0"/>
              <a:t>4</a:t>
            </a:fld>
            <a:endParaRPr lang="en-US"/>
          </a:p>
        </p:txBody>
      </p:sp>
    </p:spTree>
    <p:extLst>
      <p:ext uri="{BB962C8B-B14F-4D97-AF65-F5344CB8AC3E}">
        <p14:creationId xmlns:p14="http://schemas.microsoft.com/office/powerpoint/2010/main" val="26705095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F85E387-CC20-476B-BE88-A68A8A469041}" type="slidenum">
              <a:rPr lang="en-US" smtClean="0"/>
              <a:t>5</a:t>
            </a:fld>
            <a:endParaRPr lang="en-US"/>
          </a:p>
        </p:txBody>
      </p:sp>
    </p:spTree>
    <p:extLst>
      <p:ext uri="{BB962C8B-B14F-4D97-AF65-F5344CB8AC3E}">
        <p14:creationId xmlns:p14="http://schemas.microsoft.com/office/powerpoint/2010/main" val="32811087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F85E387-CC20-476B-BE88-A68A8A469041}" type="slidenum">
              <a:rPr lang="en-US" smtClean="0"/>
              <a:t>6</a:t>
            </a:fld>
            <a:endParaRPr lang="en-US"/>
          </a:p>
        </p:txBody>
      </p:sp>
    </p:spTree>
    <p:extLst>
      <p:ext uri="{BB962C8B-B14F-4D97-AF65-F5344CB8AC3E}">
        <p14:creationId xmlns:p14="http://schemas.microsoft.com/office/powerpoint/2010/main" val="23786459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F85E387-CC20-476B-BE88-A68A8A469041}" type="slidenum">
              <a:rPr lang="en-US" smtClean="0"/>
              <a:t>7</a:t>
            </a:fld>
            <a:endParaRPr lang="en-US"/>
          </a:p>
        </p:txBody>
      </p:sp>
    </p:spTree>
    <p:extLst>
      <p:ext uri="{BB962C8B-B14F-4D97-AF65-F5344CB8AC3E}">
        <p14:creationId xmlns:p14="http://schemas.microsoft.com/office/powerpoint/2010/main" val="41386587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F85E387-CC20-476B-BE88-A68A8A469041}" type="slidenum">
              <a:rPr lang="en-US" smtClean="0"/>
              <a:t>8</a:t>
            </a:fld>
            <a:endParaRPr lang="en-US"/>
          </a:p>
        </p:txBody>
      </p:sp>
    </p:spTree>
    <p:extLst>
      <p:ext uri="{BB962C8B-B14F-4D97-AF65-F5344CB8AC3E}">
        <p14:creationId xmlns:p14="http://schemas.microsoft.com/office/powerpoint/2010/main" val="4695711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F85E387-CC20-476B-BE88-A68A8A469041}" type="slidenum">
              <a:rPr lang="en-US" smtClean="0"/>
              <a:t>9</a:t>
            </a:fld>
            <a:endParaRPr lang="en-US"/>
          </a:p>
        </p:txBody>
      </p:sp>
    </p:spTree>
    <p:extLst>
      <p:ext uri="{BB962C8B-B14F-4D97-AF65-F5344CB8AC3E}">
        <p14:creationId xmlns:p14="http://schemas.microsoft.com/office/powerpoint/2010/main" val="194493348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23" descr="\\Penfold\Clients2\CUSTOM_SERVICES\2004 Updates\April\static templates\Medical\PPP_SMEDI_TLE_Patient_Record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8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8" name="Rectangle 2"/>
          <p:cNvSpPr>
            <a:spLocks noGrp="1" noChangeArrowheads="1"/>
          </p:cNvSpPr>
          <p:nvPr>
            <p:ph type="ctrTitle"/>
          </p:nvPr>
        </p:nvSpPr>
        <p:spPr>
          <a:xfrm>
            <a:off x="3363573" y="2134429"/>
            <a:ext cx="5422904" cy="880739"/>
          </a:xfrm>
        </p:spPr>
        <p:txBody>
          <a:bodyPr/>
          <a:lstStyle>
            <a:lvl1pPr algn="ctr">
              <a:defRPr/>
            </a:lvl1pPr>
          </a:lstStyle>
          <a:p>
            <a:r>
              <a:rPr lang="en-US" smtClean="0"/>
              <a:t>Click to edit Master title style</a:t>
            </a:r>
            <a:endParaRPr lang="en-US"/>
          </a:p>
        </p:txBody>
      </p:sp>
      <p:sp>
        <p:nvSpPr>
          <p:cNvPr id="4099" name="Rectangle 3"/>
          <p:cNvSpPr>
            <a:spLocks noGrp="1" noChangeArrowheads="1"/>
          </p:cNvSpPr>
          <p:nvPr>
            <p:ph type="subTitle" idx="1"/>
          </p:nvPr>
        </p:nvSpPr>
        <p:spPr>
          <a:xfrm>
            <a:off x="3500862" y="3236070"/>
            <a:ext cx="5212681" cy="520698"/>
          </a:xfrm>
        </p:spPr>
        <p:txBody>
          <a:bodyPr/>
          <a:lstStyle>
            <a:lvl1pPr marL="0" indent="0" algn="ctr">
              <a:buFontTx/>
              <a:buNone/>
              <a:defRPr>
                <a:solidFill>
                  <a:srgbClr val="FFFFFF"/>
                </a:solidFill>
              </a:defRPr>
            </a:lvl1pPr>
          </a:lstStyle>
          <a:p>
            <a:r>
              <a:rPr lang="en-US" smtClean="0"/>
              <a:t>Click to edit Master subtitle style</a:t>
            </a:r>
            <a:endParaRPr lang="en-US"/>
          </a:p>
        </p:txBody>
      </p:sp>
      <p:sp>
        <p:nvSpPr>
          <p:cNvPr id="5" name="Rectangle 4"/>
          <p:cNvSpPr>
            <a:spLocks noGrp="1" noChangeArrowheads="1"/>
          </p:cNvSpPr>
          <p:nvPr>
            <p:ph type="dt" sz="half" idx="10"/>
          </p:nvPr>
        </p:nvSpPr>
        <p:spPr>
          <a:xfrm>
            <a:off x="685800" y="6678613"/>
            <a:ext cx="1905000" cy="165100"/>
          </a:xfrm>
        </p:spPr>
        <p:txBody>
          <a:bodyPr/>
          <a:lstStyle>
            <a:lvl1pPr>
              <a:defRPr sz="1100" smtClean="0">
                <a:solidFill>
                  <a:srgbClr val="4D4D4D"/>
                </a:solidFill>
              </a:defRPr>
            </a:lvl1pPr>
          </a:lstStyle>
          <a:p>
            <a:pPr>
              <a:defRPr/>
            </a:pPr>
            <a:endParaRPr lang="en-US"/>
          </a:p>
        </p:txBody>
      </p:sp>
      <p:sp>
        <p:nvSpPr>
          <p:cNvPr id="6" name="Rectangle 5"/>
          <p:cNvSpPr>
            <a:spLocks noGrp="1" noChangeArrowheads="1"/>
          </p:cNvSpPr>
          <p:nvPr>
            <p:ph type="ftr" sz="quarter" idx="11"/>
          </p:nvPr>
        </p:nvSpPr>
        <p:spPr>
          <a:xfrm>
            <a:off x="3124200" y="6678613"/>
            <a:ext cx="2895600" cy="165100"/>
          </a:xfrm>
        </p:spPr>
        <p:txBody>
          <a:bodyPr/>
          <a:lstStyle>
            <a:lvl1pPr>
              <a:defRPr sz="1100" smtClean="0">
                <a:solidFill>
                  <a:srgbClr val="4D4D4D"/>
                </a:solidFill>
              </a:defRPr>
            </a:lvl1pPr>
          </a:lstStyle>
          <a:p>
            <a:pPr>
              <a:defRPr/>
            </a:pPr>
            <a:endParaRPr lang="en-US"/>
          </a:p>
        </p:txBody>
      </p:sp>
      <p:sp>
        <p:nvSpPr>
          <p:cNvPr id="7" name="Rectangle 6"/>
          <p:cNvSpPr>
            <a:spLocks noGrp="1" noChangeArrowheads="1"/>
          </p:cNvSpPr>
          <p:nvPr>
            <p:ph type="sldNum" sz="quarter" idx="12"/>
          </p:nvPr>
        </p:nvSpPr>
        <p:spPr>
          <a:xfrm>
            <a:off x="6553200" y="6678613"/>
            <a:ext cx="1905000" cy="165100"/>
          </a:xfrm>
        </p:spPr>
        <p:txBody>
          <a:bodyPr/>
          <a:lstStyle>
            <a:lvl1pPr>
              <a:defRPr sz="1100" smtClean="0">
                <a:solidFill>
                  <a:srgbClr val="4D4D4D"/>
                </a:solidFill>
              </a:defRPr>
            </a:lvl1pPr>
          </a:lstStyle>
          <a:p>
            <a:pPr>
              <a:defRPr/>
            </a:pPr>
            <a:fld id="{11A0F607-F5BB-4E5A-98A6-459EB8DCA2C2}" type="slidenum">
              <a:rPr lang="en-US"/>
              <a:pPr>
                <a:defRPr/>
              </a:pPr>
              <a:t>‹#›</a:t>
            </a:fld>
            <a:endParaRPr lang="en-US"/>
          </a:p>
        </p:txBody>
      </p:sp>
    </p:spTree>
    <p:extLst>
      <p:ext uri="{BB962C8B-B14F-4D97-AF65-F5344CB8AC3E}">
        <p14:creationId xmlns:p14="http://schemas.microsoft.com/office/powerpoint/2010/main" val="2011592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F6515B0-4AA5-4325-BD35-FC497B594A1A}" type="slidenum">
              <a:rPr lang="en-US"/>
              <a:pPr>
                <a:defRPr/>
              </a:pPr>
              <a:t>‹#›</a:t>
            </a:fld>
            <a:endParaRPr lang="en-US"/>
          </a:p>
        </p:txBody>
      </p:sp>
    </p:spTree>
    <p:extLst>
      <p:ext uri="{BB962C8B-B14F-4D97-AF65-F5344CB8AC3E}">
        <p14:creationId xmlns:p14="http://schemas.microsoft.com/office/powerpoint/2010/main" val="23690196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44308" y="344263"/>
            <a:ext cx="2179458" cy="61694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05933" y="344263"/>
            <a:ext cx="6401086" cy="61694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BB51836-91AA-4B7C-838F-007BFDE647EF}" type="slidenum">
              <a:rPr lang="en-US"/>
              <a:pPr>
                <a:defRPr/>
              </a:pPr>
              <a:t>‹#›</a:t>
            </a:fld>
            <a:endParaRPr lang="en-US"/>
          </a:p>
        </p:txBody>
      </p:sp>
    </p:spTree>
    <p:extLst>
      <p:ext uri="{BB962C8B-B14F-4D97-AF65-F5344CB8AC3E}">
        <p14:creationId xmlns:p14="http://schemas.microsoft.com/office/powerpoint/2010/main" val="41768614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08518B4-85B9-4419-8FF3-CD4F9141414F}" type="slidenum">
              <a:rPr lang="en-US"/>
              <a:pPr>
                <a:defRPr/>
              </a:pPr>
              <a:t>‹#›</a:t>
            </a:fld>
            <a:endParaRPr lang="en-US"/>
          </a:p>
        </p:txBody>
      </p:sp>
    </p:spTree>
    <p:extLst>
      <p:ext uri="{BB962C8B-B14F-4D97-AF65-F5344CB8AC3E}">
        <p14:creationId xmlns:p14="http://schemas.microsoft.com/office/powerpoint/2010/main" val="6722464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196" y="4406563"/>
            <a:ext cx="7772543" cy="1362706"/>
          </a:xfrm>
        </p:spPr>
        <p:txBody>
          <a:bodyPr anchor="t"/>
          <a:lstStyle>
            <a:lvl1pPr algn="l">
              <a:defRPr sz="3600" b="1" cap="all"/>
            </a:lvl1pPr>
          </a:lstStyle>
          <a:p>
            <a:r>
              <a:rPr lang="en-US" smtClean="0"/>
              <a:t>Click to edit Master title style</a:t>
            </a:r>
            <a:endParaRPr lang="en-US"/>
          </a:p>
        </p:txBody>
      </p:sp>
      <p:sp>
        <p:nvSpPr>
          <p:cNvPr id="3" name="Text Placeholder 2"/>
          <p:cNvSpPr>
            <a:spLocks noGrp="1"/>
          </p:cNvSpPr>
          <p:nvPr>
            <p:ph type="body" idx="1"/>
          </p:nvPr>
        </p:nvSpPr>
        <p:spPr>
          <a:xfrm>
            <a:off x="722196" y="2906151"/>
            <a:ext cx="7772543" cy="1500412"/>
          </a:xfrm>
        </p:spPr>
        <p:txBody>
          <a:bodyPr anchor="b"/>
          <a:lstStyle>
            <a:lvl1pPr marL="0" indent="0">
              <a:buNone/>
              <a:defRPr sz="1800"/>
            </a:lvl1pPr>
            <a:lvl2pPr marL="412394" indent="0">
              <a:buNone/>
              <a:defRPr sz="1600"/>
            </a:lvl2pPr>
            <a:lvl3pPr marL="824789" indent="0">
              <a:buNone/>
              <a:defRPr sz="1400"/>
            </a:lvl3pPr>
            <a:lvl4pPr marL="1237183" indent="0">
              <a:buNone/>
              <a:defRPr sz="1300"/>
            </a:lvl4pPr>
            <a:lvl5pPr marL="1649578" indent="0">
              <a:buNone/>
              <a:defRPr sz="1300"/>
            </a:lvl5pPr>
            <a:lvl6pPr marL="2061972" indent="0">
              <a:buNone/>
              <a:defRPr sz="1300"/>
            </a:lvl6pPr>
            <a:lvl7pPr marL="2474366" indent="0">
              <a:buNone/>
              <a:defRPr sz="1300"/>
            </a:lvl7pPr>
            <a:lvl8pPr marL="2886761" indent="0">
              <a:buNone/>
              <a:defRPr sz="1300"/>
            </a:lvl8pPr>
            <a:lvl9pPr marL="3299155" indent="0">
              <a:buNone/>
              <a:defRPr sz="13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04E5588-9D40-40FE-BE10-D8558C45EC74}" type="slidenum">
              <a:rPr lang="en-US"/>
              <a:pPr>
                <a:defRPr/>
              </a:pPr>
              <a:t>‹#›</a:t>
            </a:fld>
            <a:endParaRPr lang="en-US"/>
          </a:p>
        </p:txBody>
      </p:sp>
    </p:spTree>
    <p:extLst>
      <p:ext uri="{BB962C8B-B14F-4D97-AF65-F5344CB8AC3E}">
        <p14:creationId xmlns:p14="http://schemas.microsoft.com/office/powerpoint/2010/main" val="30285623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05933" y="1583608"/>
            <a:ext cx="4290272" cy="4930129"/>
          </a:xfrm>
        </p:spPr>
        <p:txBody>
          <a:bodyPr/>
          <a:lstStyle>
            <a:lvl1pPr>
              <a:defRPr sz="2500"/>
            </a:lvl1pPr>
            <a:lvl2pPr>
              <a:defRPr sz="22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3494" y="1583608"/>
            <a:ext cx="4290272" cy="4930129"/>
          </a:xfrm>
        </p:spPr>
        <p:txBody>
          <a:bodyPr/>
          <a:lstStyle>
            <a:lvl1pPr>
              <a:defRPr sz="2500"/>
            </a:lvl1pPr>
            <a:lvl2pPr>
              <a:defRPr sz="22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BCA82CE-270F-4D9D-A79A-993BD35804A4}" type="slidenum">
              <a:rPr lang="en-US"/>
              <a:pPr>
                <a:defRPr/>
              </a:pPr>
              <a:t>‹#›</a:t>
            </a:fld>
            <a:endParaRPr lang="en-US"/>
          </a:p>
        </p:txBody>
      </p:sp>
    </p:spTree>
    <p:extLst>
      <p:ext uri="{BB962C8B-B14F-4D97-AF65-F5344CB8AC3E}">
        <p14:creationId xmlns:p14="http://schemas.microsoft.com/office/powerpoint/2010/main" val="24029456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629" y="273976"/>
            <a:ext cx="8228742" cy="1143239"/>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629" y="1534838"/>
            <a:ext cx="4040007" cy="639755"/>
          </a:xfrm>
        </p:spPr>
        <p:txBody>
          <a:bodyPr anchor="b"/>
          <a:lstStyle>
            <a:lvl1pPr marL="0" indent="0">
              <a:buNone/>
              <a:defRPr sz="2200" b="1"/>
            </a:lvl1pPr>
            <a:lvl2pPr marL="412394" indent="0">
              <a:buNone/>
              <a:defRPr sz="1800" b="1"/>
            </a:lvl2pPr>
            <a:lvl3pPr marL="824789" indent="0">
              <a:buNone/>
              <a:defRPr sz="1600" b="1"/>
            </a:lvl3pPr>
            <a:lvl4pPr marL="1237183" indent="0">
              <a:buNone/>
              <a:defRPr sz="1400" b="1"/>
            </a:lvl4pPr>
            <a:lvl5pPr marL="1649578" indent="0">
              <a:buNone/>
              <a:defRPr sz="1400" b="1"/>
            </a:lvl5pPr>
            <a:lvl6pPr marL="2061972" indent="0">
              <a:buNone/>
              <a:defRPr sz="1400" b="1"/>
            </a:lvl6pPr>
            <a:lvl7pPr marL="2474366" indent="0">
              <a:buNone/>
              <a:defRPr sz="1400" b="1"/>
            </a:lvl7pPr>
            <a:lvl8pPr marL="2886761" indent="0">
              <a:buNone/>
              <a:defRPr sz="1400" b="1"/>
            </a:lvl8pPr>
            <a:lvl9pPr marL="3299155" indent="0">
              <a:buNone/>
              <a:defRPr sz="1400" b="1"/>
            </a:lvl9pPr>
          </a:lstStyle>
          <a:p>
            <a:pPr lvl="0"/>
            <a:r>
              <a:rPr lang="en-US" smtClean="0"/>
              <a:t>Click to edit Master text styles</a:t>
            </a:r>
          </a:p>
        </p:txBody>
      </p:sp>
      <p:sp>
        <p:nvSpPr>
          <p:cNvPr id="4" name="Content Placeholder 3"/>
          <p:cNvSpPr>
            <a:spLocks noGrp="1"/>
          </p:cNvSpPr>
          <p:nvPr>
            <p:ph sz="half" idx="2"/>
          </p:nvPr>
        </p:nvSpPr>
        <p:spPr>
          <a:xfrm>
            <a:off x="457629" y="2174593"/>
            <a:ext cx="4040007" cy="3951849"/>
          </a:xfrm>
        </p:spPr>
        <p:txBody>
          <a:bodyPr/>
          <a:lstStyle>
            <a:lvl1pPr>
              <a:defRPr sz="22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4935" y="1534838"/>
            <a:ext cx="4041436" cy="639755"/>
          </a:xfrm>
        </p:spPr>
        <p:txBody>
          <a:bodyPr anchor="b"/>
          <a:lstStyle>
            <a:lvl1pPr marL="0" indent="0">
              <a:buNone/>
              <a:defRPr sz="2200" b="1"/>
            </a:lvl1pPr>
            <a:lvl2pPr marL="412394" indent="0">
              <a:buNone/>
              <a:defRPr sz="1800" b="1"/>
            </a:lvl2pPr>
            <a:lvl3pPr marL="824789" indent="0">
              <a:buNone/>
              <a:defRPr sz="1600" b="1"/>
            </a:lvl3pPr>
            <a:lvl4pPr marL="1237183" indent="0">
              <a:buNone/>
              <a:defRPr sz="1400" b="1"/>
            </a:lvl4pPr>
            <a:lvl5pPr marL="1649578" indent="0">
              <a:buNone/>
              <a:defRPr sz="1400" b="1"/>
            </a:lvl5pPr>
            <a:lvl6pPr marL="2061972" indent="0">
              <a:buNone/>
              <a:defRPr sz="1400" b="1"/>
            </a:lvl6pPr>
            <a:lvl7pPr marL="2474366" indent="0">
              <a:buNone/>
              <a:defRPr sz="1400" b="1"/>
            </a:lvl7pPr>
            <a:lvl8pPr marL="2886761" indent="0">
              <a:buNone/>
              <a:defRPr sz="1400" b="1"/>
            </a:lvl8pPr>
            <a:lvl9pPr marL="3299155" indent="0">
              <a:buNone/>
              <a:defRPr sz="1400" b="1"/>
            </a:lvl9pPr>
          </a:lstStyle>
          <a:p>
            <a:pPr lvl="0"/>
            <a:r>
              <a:rPr lang="en-US" smtClean="0"/>
              <a:t>Click to edit Master text styles</a:t>
            </a:r>
          </a:p>
        </p:txBody>
      </p:sp>
      <p:sp>
        <p:nvSpPr>
          <p:cNvPr id="6" name="Content Placeholder 5"/>
          <p:cNvSpPr>
            <a:spLocks noGrp="1"/>
          </p:cNvSpPr>
          <p:nvPr>
            <p:ph sz="quarter" idx="4"/>
          </p:nvPr>
        </p:nvSpPr>
        <p:spPr>
          <a:xfrm>
            <a:off x="4644935" y="2174593"/>
            <a:ext cx="4041436" cy="3951849"/>
          </a:xfrm>
        </p:spPr>
        <p:txBody>
          <a:bodyPr/>
          <a:lstStyle>
            <a:lvl1pPr>
              <a:defRPr sz="22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22D13B69-8D3C-4528-9F6B-DA399AF64A2B}" type="slidenum">
              <a:rPr lang="en-US"/>
              <a:pPr>
                <a:defRPr/>
              </a:pPr>
              <a:t>‹#›</a:t>
            </a:fld>
            <a:endParaRPr lang="en-US"/>
          </a:p>
        </p:txBody>
      </p:sp>
    </p:spTree>
    <p:extLst>
      <p:ext uri="{BB962C8B-B14F-4D97-AF65-F5344CB8AC3E}">
        <p14:creationId xmlns:p14="http://schemas.microsoft.com/office/powerpoint/2010/main" val="19114895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C5273900-5CB3-4604-9C22-25E1DBBFE171}" type="slidenum">
              <a:rPr lang="en-US"/>
              <a:pPr>
                <a:defRPr/>
              </a:pPr>
              <a:t>‹#›</a:t>
            </a:fld>
            <a:endParaRPr lang="en-US"/>
          </a:p>
        </p:txBody>
      </p:sp>
    </p:spTree>
    <p:extLst>
      <p:ext uri="{BB962C8B-B14F-4D97-AF65-F5344CB8AC3E}">
        <p14:creationId xmlns:p14="http://schemas.microsoft.com/office/powerpoint/2010/main" val="28795916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05D17A02-4BC0-4854-8A86-C512BC23099F}" type="slidenum">
              <a:rPr lang="en-US"/>
              <a:pPr>
                <a:defRPr/>
              </a:pPr>
              <a:t>‹#›</a:t>
            </a:fld>
            <a:endParaRPr lang="en-US"/>
          </a:p>
        </p:txBody>
      </p:sp>
    </p:spTree>
    <p:extLst>
      <p:ext uri="{BB962C8B-B14F-4D97-AF65-F5344CB8AC3E}">
        <p14:creationId xmlns:p14="http://schemas.microsoft.com/office/powerpoint/2010/main" val="6390752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630" y="272542"/>
            <a:ext cx="3007481" cy="1161887"/>
          </a:xfrm>
        </p:spPr>
        <p:txBody>
          <a:bodyPr anchor="b"/>
          <a:lstStyle>
            <a:lvl1pPr algn="l">
              <a:defRPr sz="1800" b="1"/>
            </a:lvl1pPr>
          </a:lstStyle>
          <a:p>
            <a:r>
              <a:rPr lang="en-US" smtClean="0"/>
              <a:t>Click to edit Master title style</a:t>
            </a:r>
            <a:endParaRPr lang="en-US"/>
          </a:p>
        </p:txBody>
      </p:sp>
      <p:sp>
        <p:nvSpPr>
          <p:cNvPr id="3" name="Content Placeholder 2"/>
          <p:cNvSpPr>
            <a:spLocks noGrp="1"/>
          </p:cNvSpPr>
          <p:nvPr>
            <p:ph idx="1"/>
          </p:nvPr>
        </p:nvSpPr>
        <p:spPr>
          <a:xfrm>
            <a:off x="3575227" y="272541"/>
            <a:ext cx="5111144" cy="5853901"/>
          </a:xfrm>
        </p:spPr>
        <p:txBody>
          <a:bodyPr/>
          <a:lstStyle>
            <a:lvl1pPr>
              <a:defRPr sz="2900"/>
            </a:lvl1pPr>
            <a:lvl2pPr>
              <a:defRPr sz="2500"/>
            </a:lvl2pPr>
            <a:lvl3pPr>
              <a:defRPr sz="22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630" y="1434428"/>
            <a:ext cx="3007481" cy="4692014"/>
          </a:xfrm>
        </p:spPr>
        <p:txBody>
          <a:bodyPr/>
          <a:lstStyle>
            <a:lvl1pPr marL="0" indent="0">
              <a:buNone/>
              <a:defRPr sz="1300"/>
            </a:lvl1pPr>
            <a:lvl2pPr marL="412394" indent="0">
              <a:buNone/>
              <a:defRPr sz="1100"/>
            </a:lvl2pPr>
            <a:lvl3pPr marL="824789" indent="0">
              <a:buNone/>
              <a:defRPr sz="900"/>
            </a:lvl3pPr>
            <a:lvl4pPr marL="1237183" indent="0">
              <a:buNone/>
              <a:defRPr sz="800"/>
            </a:lvl4pPr>
            <a:lvl5pPr marL="1649578" indent="0">
              <a:buNone/>
              <a:defRPr sz="800"/>
            </a:lvl5pPr>
            <a:lvl6pPr marL="2061972" indent="0">
              <a:buNone/>
              <a:defRPr sz="800"/>
            </a:lvl6pPr>
            <a:lvl7pPr marL="2474366" indent="0">
              <a:buNone/>
              <a:defRPr sz="800"/>
            </a:lvl7pPr>
            <a:lvl8pPr marL="2886761" indent="0">
              <a:buNone/>
              <a:defRPr sz="800"/>
            </a:lvl8pPr>
            <a:lvl9pPr marL="3299155" indent="0">
              <a:buNone/>
              <a:defRPr sz="8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35F8E47-A87C-4E5F-887B-8179389E3285}" type="slidenum">
              <a:rPr lang="en-US"/>
              <a:pPr>
                <a:defRPr/>
              </a:pPr>
              <a:t>‹#›</a:t>
            </a:fld>
            <a:endParaRPr lang="en-US"/>
          </a:p>
        </p:txBody>
      </p:sp>
    </p:spTree>
    <p:extLst>
      <p:ext uri="{BB962C8B-B14F-4D97-AF65-F5344CB8AC3E}">
        <p14:creationId xmlns:p14="http://schemas.microsoft.com/office/powerpoint/2010/main" val="32666814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1904" y="4801030"/>
            <a:ext cx="5487258" cy="566599"/>
          </a:xfrm>
        </p:spPr>
        <p:txBody>
          <a:bodyPr anchor="b"/>
          <a:lstStyle>
            <a:lvl1pPr algn="l">
              <a:defRPr sz="1800" b="1"/>
            </a:lvl1pPr>
          </a:lstStyle>
          <a:p>
            <a:r>
              <a:rPr lang="en-US" smtClean="0"/>
              <a:t>Click to edit Master title style</a:t>
            </a:r>
            <a:endParaRPr lang="en-US"/>
          </a:p>
        </p:txBody>
      </p:sp>
      <p:sp>
        <p:nvSpPr>
          <p:cNvPr id="3" name="Picture Placeholder 2"/>
          <p:cNvSpPr>
            <a:spLocks noGrp="1"/>
          </p:cNvSpPr>
          <p:nvPr>
            <p:ph type="pic" idx="1"/>
          </p:nvPr>
        </p:nvSpPr>
        <p:spPr>
          <a:xfrm>
            <a:off x="1791904" y="612502"/>
            <a:ext cx="5487258" cy="4115373"/>
          </a:xfrm>
        </p:spPr>
        <p:txBody>
          <a:bodyPr/>
          <a:lstStyle>
            <a:lvl1pPr marL="0" indent="0">
              <a:buNone/>
              <a:defRPr sz="2900"/>
            </a:lvl1pPr>
            <a:lvl2pPr marL="412394" indent="0">
              <a:buNone/>
              <a:defRPr sz="2500"/>
            </a:lvl2pPr>
            <a:lvl3pPr marL="824789" indent="0">
              <a:buNone/>
              <a:defRPr sz="2200"/>
            </a:lvl3pPr>
            <a:lvl4pPr marL="1237183" indent="0">
              <a:buNone/>
              <a:defRPr sz="1800"/>
            </a:lvl4pPr>
            <a:lvl5pPr marL="1649578" indent="0">
              <a:buNone/>
              <a:defRPr sz="1800"/>
            </a:lvl5pPr>
            <a:lvl6pPr marL="2061972" indent="0">
              <a:buNone/>
              <a:defRPr sz="1800"/>
            </a:lvl6pPr>
            <a:lvl7pPr marL="2474366" indent="0">
              <a:buNone/>
              <a:defRPr sz="1800"/>
            </a:lvl7pPr>
            <a:lvl8pPr marL="2886761" indent="0">
              <a:buNone/>
              <a:defRPr sz="1800"/>
            </a:lvl8pPr>
            <a:lvl9pPr marL="3299155" indent="0">
              <a:buNone/>
              <a:defRPr sz="1800"/>
            </a:lvl9pPr>
          </a:lstStyle>
          <a:p>
            <a:pPr lvl="0"/>
            <a:r>
              <a:rPr lang="en-US" noProof="0" smtClean="0"/>
              <a:t>Click icon to add picture</a:t>
            </a:r>
          </a:p>
        </p:txBody>
      </p:sp>
      <p:sp>
        <p:nvSpPr>
          <p:cNvPr id="4" name="Text Placeholder 3"/>
          <p:cNvSpPr>
            <a:spLocks noGrp="1"/>
          </p:cNvSpPr>
          <p:nvPr>
            <p:ph type="body" sz="half" idx="2"/>
          </p:nvPr>
        </p:nvSpPr>
        <p:spPr>
          <a:xfrm>
            <a:off x="1791904" y="5367629"/>
            <a:ext cx="5487258" cy="804714"/>
          </a:xfrm>
        </p:spPr>
        <p:txBody>
          <a:bodyPr/>
          <a:lstStyle>
            <a:lvl1pPr marL="0" indent="0">
              <a:buNone/>
              <a:defRPr sz="1300"/>
            </a:lvl1pPr>
            <a:lvl2pPr marL="412394" indent="0">
              <a:buNone/>
              <a:defRPr sz="1100"/>
            </a:lvl2pPr>
            <a:lvl3pPr marL="824789" indent="0">
              <a:buNone/>
              <a:defRPr sz="900"/>
            </a:lvl3pPr>
            <a:lvl4pPr marL="1237183" indent="0">
              <a:buNone/>
              <a:defRPr sz="800"/>
            </a:lvl4pPr>
            <a:lvl5pPr marL="1649578" indent="0">
              <a:buNone/>
              <a:defRPr sz="800"/>
            </a:lvl5pPr>
            <a:lvl6pPr marL="2061972" indent="0">
              <a:buNone/>
              <a:defRPr sz="800"/>
            </a:lvl6pPr>
            <a:lvl7pPr marL="2474366" indent="0">
              <a:buNone/>
              <a:defRPr sz="800"/>
            </a:lvl7pPr>
            <a:lvl8pPr marL="2886761" indent="0">
              <a:buNone/>
              <a:defRPr sz="800"/>
            </a:lvl8pPr>
            <a:lvl9pPr marL="3299155" indent="0">
              <a:buNone/>
              <a:defRPr sz="8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CC4B37A-3225-476F-8D09-B60D86834630}" type="slidenum">
              <a:rPr lang="en-US"/>
              <a:pPr>
                <a:defRPr/>
              </a:pPr>
              <a:t>‹#›</a:t>
            </a:fld>
            <a:endParaRPr lang="en-US"/>
          </a:p>
        </p:txBody>
      </p:sp>
    </p:spTree>
    <p:extLst>
      <p:ext uri="{BB962C8B-B14F-4D97-AF65-F5344CB8AC3E}">
        <p14:creationId xmlns:p14="http://schemas.microsoft.com/office/powerpoint/2010/main" val="11262459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40" descr="\\Penfold\Clients2\CUSTOM_SERVICES\2004 Updates\April\static templates\Medical\PPP_SMEDI_TXT_Patient_Records.jpg"/>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0"/>
            <a:ext cx="9144000" cy="688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p:cNvSpPr>
            <a:spLocks noGrp="1" noChangeArrowheads="1"/>
          </p:cNvSpPr>
          <p:nvPr>
            <p:ph type="title"/>
          </p:nvPr>
        </p:nvSpPr>
        <p:spPr bwMode="auto">
          <a:xfrm>
            <a:off x="1509713" y="344488"/>
            <a:ext cx="7345362" cy="89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36" tIns="45718" rIns="91436" bIns="45718" numCol="1" anchor="ctr" anchorCtr="0" compatLnSpc="1">
            <a:prstTxWarp prst="textNoShape">
              <a:avLst/>
            </a:prstTxWarp>
          </a:bodyPr>
          <a:lstStyle/>
          <a:p>
            <a:pPr lvl="0"/>
            <a:r>
              <a:rPr lang="en-US" smtClean="0"/>
              <a:t>Click to edit Master title style</a:t>
            </a:r>
          </a:p>
        </p:txBody>
      </p:sp>
      <p:sp>
        <p:nvSpPr>
          <p:cNvPr id="1028" name="Rectangle 3"/>
          <p:cNvSpPr>
            <a:spLocks noGrp="1" noChangeArrowheads="1"/>
          </p:cNvSpPr>
          <p:nvPr>
            <p:ph type="body" idx="1"/>
          </p:nvPr>
        </p:nvSpPr>
        <p:spPr bwMode="auto">
          <a:xfrm>
            <a:off x="206375" y="1584325"/>
            <a:ext cx="8716963" cy="4929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36" tIns="45718" rIns="91436" bIns="4571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 name="Rectangle 4"/>
          <p:cNvSpPr>
            <a:spLocks noGrp="1" noChangeArrowheads="1"/>
          </p:cNvSpPr>
          <p:nvPr>
            <p:ph type="dt" sz="half" idx="2"/>
          </p:nvPr>
        </p:nvSpPr>
        <p:spPr bwMode="auto">
          <a:xfrm>
            <a:off x="685800" y="6583363"/>
            <a:ext cx="1905000" cy="233362"/>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lvl1pPr defTabSz="915001">
              <a:defRPr sz="900" smtClean="0"/>
            </a:lvl1pPr>
          </a:lstStyle>
          <a:p>
            <a:pPr>
              <a:defRPr/>
            </a:pPr>
            <a:endParaRPr lang="en-US"/>
          </a:p>
        </p:txBody>
      </p:sp>
      <p:sp>
        <p:nvSpPr>
          <p:cNvPr id="1029" name="Rectangle 5"/>
          <p:cNvSpPr>
            <a:spLocks noGrp="1" noChangeArrowheads="1"/>
          </p:cNvSpPr>
          <p:nvPr>
            <p:ph type="ftr" sz="quarter" idx="3"/>
          </p:nvPr>
        </p:nvSpPr>
        <p:spPr bwMode="auto">
          <a:xfrm>
            <a:off x="3124200" y="6583363"/>
            <a:ext cx="2895600" cy="233362"/>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lvl1pPr algn="ctr" defTabSz="915001">
              <a:defRPr sz="900" smtClean="0"/>
            </a:lvl1pPr>
          </a:lstStyle>
          <a:p>
            <a:pPr>
              <a:defRPr/>
            </a:pPr>
            <a:endParaRPr lang="en-US"/>
          </a:p>
        </p:txBody>
      </p:sp>
      <p:sp>
        <p:nvSpPr>
          <p:cNvPr id="1030" name="Rectangle 6"/>
          <p:cNvSpPr>
            <a:spLocks noGrp="1" noChangeArrowheads="1"/>
          </p:cNvSpPr>
          <p:nvPr>
            <p:ph type="sldNum" sz="quarter" idx="4"/>
          </p:nvPr>
        </p:nvSpPr>
        <p:spPr bwMode="auto">
          <a:xfrm>
            <a:off x="6553200" y="6583363"/>
            <a:ext cx="1905000" cy="233362"/>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lvl1pPr algn="r" defTabSz="915001">
              <a:defRPr sz="900" smtClean="0"/>
            </a:lvl1pPr>
          </a:lstStyle>
          <a:p>
            <a:pPr>
              <a:defRPr/>
            </a:pPr>
            <a:fld id="{E7B063AD-F844-4D74-BF5C-A712E16ECDFD}"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71"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txStyles>
    <p:titleStyle>
      <a:lvl1pPr algn="r" rtl="0" eaLnBrk="1" fontAlgn="base" hangingPunct="1">
        <a:spcBef>
          <a:spcPct val="0"/>
        </a:spcBef>
        <a:spcAft>
          <a:spcPct val="0"/>
        </a:spcAft>
        <a:defRPr sz="3200">
          <a:solidFill>
            <a:srgbClr val="FFFFFF"/>
          </a:solidFill>
          <a:latin typeface="+mj-lt"/>
          <a:ea typeface="+mj-ea"/>
          <a:cs typeface="+mj-cs"/>
        </a:defRPr>
      </a:lvl1pPr>
      <a:lvl2pPr algn="r" rtl="0" eaLnBrk="1" fontAlgn="base" hangingPunct="1">
        <a:spcBef>
          <a:spcPct val="0"/>
        </a:spcBef>
        <a:spcAft>
          <a:spcPct val="0"/>
        </a:spcAft>
        <a:defRPr sz="3200">
          <a:solidFill>
            <a:srgbClr val="FFFFFF"/>
          </a:solidFill>
          <a:latin typeface="Arial" charset="0"/>
        </a:defRPr>
      </a:lvl2pPr>
      <a:lvl3pPr algn="r" rtl="0" eaLnBrk="1" fontAlgn="base" hangingPunct="1">
        <a:spcBef>
          <a:spcPct val="0"/>
        </a:spcBef>
        <a:spcAft>
          <a:spcPct val="0"/>
        </a:spcAft>
        <a:defRPr sz="3200">
          <a:solidFill>
            <a:srgbClr val="FFFFFF"/>
          </a:solidFill>
          <a:latin typeface="Arial" charset="0"/>
        </a:defRPr>
      </a:lvl3pPr>
      <a:lvl4pPr algn="r" rtl="0" eaLnBrk="1" fontAlgn="base" hangingPunct="1">
        <a:spcBef>
          <a:spcPct val="0"/>
        </a:spcBef>
        <a:spcAft>
          <a:spcPct val="0"/>
        </a:spcAft>
        <a:defRPr sz="3200">
          <a:solidFill>
            <a:srgbClr val="FFFFFF"/>
          </a:solidFill>
          <a:latin typeface="Arial" charset="0"/>
        </a:defRPr>
      </a:lvl4pPr>
      <a:lvl5pPr algn="r" rtl="0" eaLnBrk="1" fontAlgn="base" hangingPunct="1">
        <a:spcBef>
          <a:spcPct val="0"/>
        </a:spcBef>
        <a:spcAft>
          <a:spcPct val="0"/>
        </a:spcAft>
        <a:defRPr sz="3200">
          <a:solidFill>
            <a:srgbClr val="FFFFFF"/>
          </a:solidFill>
          <a:latin typeface="Arial" charset="0"/>
        </a:defRPr>
      </a:lvl5pPr>
      <a:lvl6pPr marL="412394" algn="r" defTabSz="915001" rtl="0" eaLnBrk="1" fontAlgn="base" hangingPunct="1">
        <a:spcBef>
          <a:spcPct val="0"/>
        </a:spcBef>
        <a:spcAft>
          <a:spcPct val="0"/>
        </a:spcAft>
        <a:defRPr sz="3200">
          <a:solidFill>
            <a:srgbClr val="FFFFFF"/>
          </a:solidFill>
          <a:latin typeface="Arial" charset="0"/>
        </a:defRPr>
      </a:lvl6pPr>
      <a:lvl7pPr marL="824789" algn="r" defTabSz="915001" rtl="0" eaLnBrk="1" fontAlgn="base" hangingPunct="1">
        <a:spcBef>
          <a:spcPct val="0"/>
        </a:spcBef>
        <a:spcAft>
          <a:spcPct val="0"/>
        </a:spcAft>
        <a:defRPr sz="3200">
          <a:solidFill>
            <a:srgbClr val="FFFFFF"/>
          </a:solidFill>
          <a:latin typeface="Arial" charset="0"/>
        </a:defRPr>
      </a:lvl7pPr>
      <a:lvl8pPr marL="1237183" algn="r" defTabSz="915001" rtl="0" eaLnBrk="1" fontAlgn="base" hangingPunct="1">
        <a:spcBef>
          <a:spcPct val="0"/>
        </a:spcBef>
        <a:spcAft>
          <a:spcPct val="0"/>
        </a:spcAft>
        <a:defRPr sz="3200">
          <a:solidFill>
            <a:srgbClr val="FFFFFF"/>
          </a:solidFill>
          <a:latin typeface="Arial" charset="0"/>
        </a:defRPr>
      </a:lvl8pPr>
      <a:lvl9pPr marL="1649578" algn="r" defTabSz="915001" rtl="0" eaLnBrk="1" fontAlgn="base" hangingPunct="1">
        <a:spcBef>
          <a:spcPct val="0"/>
        </a:spcBef>
        <a:spcAft>
          <a:spcPct val="0"/>
        </a:spcAft>
        <a:defRPr sz="3200">
          <a:solidFill>
            <a:srgbClr val="FFFFFF"/>
          </a:solidFill>
          <a:latin typeface="Arial" charset="0"/>
        </a:defRPr>
      </a:lvl9pPr>
    </p:titleStyle>
    <p:bodyStyle>
      <a:lvl1pPr marL="341313" indent="-341313" algn="l" rtl="0" eaLnBrk="1" fontAlgn="base" hangingPunct="1">
        <a:spcBef>
          <a:spcPct val="20000"/>
        </a:spcBef>
        <a:spcAft>
          <a:spcPct val="0"/>
        </a:spcAft>
        <a:buChar char="•"/>
        <a:defRPr sz="2200">
          <a:solidFill>
            <a:srgbClr val="4D4D4D"/>
          </a:solidFill>
          <a:latin typeface="+mn-lt"/>
          <a:ea typeface="+mn-ea"/>
          <a:cs typeface="+mn-cs"/>
        </a:defRPr>
      </a:lvl1pPr>
      <a:lvl2pPr marL="742950" indent="-285750" algn="l" rtl="0" eaLnBrk="1" fontAlgn="base" hangingPunct="1">
        <a:spcBef>
          <a:spcPct val="20000"/>
        </a:spcBef>
        <a:spcAft>
          <a:spcPct val="0"/>
        </a:spcAft>
        <a:buChar char="–"/>
        <a:defRPr sz="2200">
          <a:solidFill>
            <a:srgbClr val="4D4D4D"/>
          </a:solidFill>
          <a:latin typeface="+mn-lt"/>
        </a:defRPr>
      </a:lvl2pPr>
      <a:lvl3pPr marL="1141413" indent="-227013" algn="l" rtl="0" eaLnBrk="1" fontAlgn="base" hangingPunct="1">
        <a:spcBef>
          <a:spcPct val="20000"/>
        </a:spcBef>
        <a:spcAft>
          <a:spcPct val="0"/>
        </a:spcAft>
        <a:buChar char="•"/>
        <a:defRPr sz="2200">
          <a:solidFill>
            <a:srgbClr val="4D4D4D"/>
          </a:solidFill>
          <a:latin typeface="+mn-lt"/>
        </a:defRPr>
      </a:lvl3pPr>
      <a:lvl4pPr marL="1598613" indent="-227013" algn="l" rtl="0" eaLnBrk="1" fontAlgn="base" hangingPunct="1">
        <a:spcBef>
          <a:spcPct val="20000"/>
        </a:spcBef>
        <a:spcAft>
          <a:spcPct val="0"/>
        </a:spcAft>
        <a:buChar char="–"/>
        <a:defRPr sz="2200">
          <a:solidFill>
            <a:srgbClr val="4D4D4D"/>
          </a:solidFill>
          <a:latin typeface="+mn-lt"/>
        </a:defRPr>
      </a:lvl4pPr>
      <a:lvl5pPr marL="2057400" indent="-228600" algn="l" rtl="0" eaLnBrk="1" fontAlgn="base" hangingPunct="1">
        <a:spcBef>
          <a:spcPct val="20000"/>
        </a:spcBef>
        <a:spcAft>
          <a:spcPct val="0"/>
        </a:spcAft>
        <a:buChar char="»"/>
        <a:defRPr sz="2200">
          <a:solidFill>
            <a:srgbClr val="4D4D4D"/>
          </a:solidFill>
          <a:latin typeface="+mn-lt"/>
        </a:defRPr>
      </a:lvl5pPr>
      <a:lvl6pPr marL="2470071" indent="-229108" algn="l" defTabSz="915001" rtl="0" eaLnBrk="1" fontAlgn="base" hangingPunct="1">
        <a:spcBef>
          <a:spcPct val="20000"/>
        </a:spcBef>
        <a:spcAft>
          <a:spcPct val="0"/>
        </a:spcAft>
        <a:buChar char="»"/>
        <a:defRPr sz="2200">
          <a:solidFill>
            <a:srgbClr val="4D4D4D"/>
          </a:solidFill>
          <a:latin typeface="+mn-lt"/>
        </a:defRPr>
      </a:lvl6pPr>
      <a:lvl7pPr marL="2882465" indent="-229108" algn="l" defTabSz="915001" rtl="0" eaLnBrk="1" fontAlgn="base" hangingPunct="1">
        <a:spcBef>
          <a:spcPct val="20000"/>
        </a:spcBef>
        <a:spcAft>
          <a:spcPct val="0"/>
        </a:spcAft>
        <a:buChar char="»"/>
        <a:defRPr sz="2200">
          <a:solidFill>
            <a:srgbClr val="4D4D4D"/>
          </a:solidFill>
          <a:latin typeface="+mn-lt"/>
        </a:defRPr>
      </a:lvl7pPr>
      <a:lvl8pPr marL="3294860" indent="-229108" algn="l" defTabSz="915001" rtl="0" eaLnBrk="1" fontAlgn="base" hangingPunct="1">
        <a:spcBef>
          <a:spcPct val="20000"/>
        </a:spcBef>
        <a:spcAft>
          <a:spcPct val="0"/>
        </a:spcAft>
        <a:buChar char="»"/>
        <a:defRPr sz="2200">
          <a:solidFill>
            <a:srgbClr val="4D4D4D"/>
          </a:solidFill>
          <a:latin typeface="+mn-lt"/>
        </a:defRPr>
      </a:lvl8pPr>
      <a:lvl9pPr marL="3707254" indent="-229108" algn="l" defTabSz="915001" rtl="0" eaLnBrk="1" fontAlgn="base" hangingPunct="1">
        <a:spcBef>
          <a:spcPct val="20000"/>
        </a:spcBef>
        <a:spcAft>
          <a:spcPct val="0"/>
        </a:spcAft>
        <a:buChar char="»"/>
        <a:defRPr sz="2200">
          <a:solidFill>
            <a:srgbClr val="4D4D4D"/>
          </a:solidFill>
          <a:latin typeface="+mn-lt"/>
        </a:defRPr>
      </a:lvl9pPr>
    </p:bodyStyle>
    <p:otherStyle>
      <a:defPPr>
        <a:defRPr lang="en-US"/>
      </a:defPPr>
      <a:lvl1pPr marL="0" algn="l" defTabSz="824789" rtl="0" eaLnBrk="1" latinLnBrk="0" hangingPunct="1">
        <a:defRPr sz="1600" kern="1200">
          <a:solidFill>
            <a:schemeClr val="tx1"/>
          </a:solidFill>
          <a:latin typeface="+mn-lt"/>
          <a:ea typeface="+mn-ea"/>
          <a:cs typeface="+mn-cs"/>
        </a:defRPr>
      </a:lvl1pPr>
      <a:lvl2pPr marL="412394" algn="l" defTabSz="824789" rtl="0" eaLnBrk="1" latinLnBrk="0" hangingPunct="1">
        <a:defRPr sz="1600" kern="1200">
          <a:solidFill>
            <a:schemeClr val="tx1"/>
          </a:solidFill>
          <a:latin typeface="+mn-lt"/>
          <a:ea typeface="+mn-ea"/>
          <a:cs typeface="+mn-cs"/>
        </a:defRPr>
      </a:lvl2pPr>
      <a:lvl3pPr marL="824789" algn="l" defTabSz="824789" rtl="0" eaLnBrk="1" latinLnBrk="0" hangingPunct="1">
        <a:defRPr sz="1600" kern="1200">
          <a:solidFill>
            <a:schemeClr val="tx1"/>
          </a:solidFill>
          <a:latin typeface="+mn-lt"/>
          <a:ea typeface="+mn-ea"/>
          <a:cs typeface="+mn-cs"/>
        </a:defRPr>
      </a:lvl3pPr>
      <a:lvl4pPr marL="1237183" algn="l" defTabSz="824789" rtl="0" eaLnBrk="1" latinLnBrk="0" hangingPunct="1">
        <a:defRPr sz="1600" kern="1200">
          <a:solidFill>
            <a:schemeClr val="tx1"/>
          </a:solidFill>
          <a:latin typeface="+mn-lt"/>
          <a:ea typeface="+mn-ea"/>
          <a:cs typeface="+mn-cs"/>
        </a:defRPr>
      </a:lvl4pPr>
      <a:lvl5pPr marL="1649578" algn="l" defTabSz="824789" rtl="0" eaLnBrk="1" latinLnBrk="0" hangingPunct="1">
        <a:defRPr sz="1600" kern="1200">
          <a:solidFill>
            <a:schemeClr val="tx1"/>
          </a:solidFill>
          <a:latin typeface="+mn-lt"/>
          <a:ea typeface="+mn-ea"/>
          <a:cs typeface="+mn-cs"/>
        </a:defRPr>
      </a:lvl5pPr>
      <a:lvl6pPr marL="2061972" algn="l" defTabSz="824789" rtl="0" eaLnBrk="1" latinLnBrk="0" hangingPunct="1">
        <a:defRPr sz="1600" kern="1200">
          <a:solidFill>
            <a:schemeClr val="tx1"/>
          </a:solidFill>
          <a:latin typeface="+mn-lt"/>
          <a:ea typeface="+mn-ea"/>
          <a:cs typeface="+mn-cs"/>
        </a:defRPr>
      </a:lvl6pPr>
      <a:lvl7pPr marL="2474366" algn="l" defTabSz="824789" rtl="0" eaLnBrk="1" latinLnBrk="0" hangingPunct="1">
        <a:defRPr sz="1600" kern="1200">
          <a:solidFill>
            <a:schemeClr val="tx1"/>
          </a:solidFill>
          <a:latin typeface="+mn-lt"/>
          <a:ea typeface="+mn-ea"/>
          <a:cs typeface="+mn-cs"/>
        </a:defRPr>
      </a:lvl7pPr>
      <a:lvl8pPr marL="2886761" algn="l" defTabSz="824789" rtl="0" eaLnBrk="1" latinLnBrk="0" hangingPunct="1">
        <a:defRPr sz="1600" kern="1200">
          <a:solidFill>
            <a:schemeClr val="tx1"/>
          </a:solidFill>
          <a:latin typeface="+mn-lt"/>
          <a:ea typeface="+mn-ea"/>
          <a:cs typeface="+mn-cs"/>
        </a:defRPr>
      </a:lvl8pPr>
      <a:lvl9pPr marL="3299155" algn="l" defTabSz="824789" rtl="0" eaLnBrk="1" latinLnBrk="0" hangingPunct="1">
        <a:defRPr sz="1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hyperlink" Target="http://www.chcf.org/topics/chronicdisease/index.cfm?itemID=108868" TargetMode="External"/><Relationship Id="rId13" Type="http://schemas.openxmlformats.org/officeDocument/2006/relationships/hyperlink" Target="http://www.cchit.org/" TargetMode="External"/><Relationship Id="rId3" Type="http://schemas.openxmlformats.org/officeDocument/2006/relationships/hyperlink" Target="http://www.hl7.org/" TargetMode="External"/><Relationship Id="rId7" Type="http://schemas.openxmlformats.org/officeDocument/2006/relationships/hyperlink" Target="http://www.regenstrief.org/loinc" TargetMode="External"/><Relationship Id="rId12" Type="http://schemas.openxmlformats.org/officeDocument/2006/relationships/hyperlink" Target="http://www.ihe.net/"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hyperlink" Target="http://www.astm.org/" TargetMode="External"/><Relationship Id="rId11" Type="http://schemas.openxmlformats.org/officeDocument/2006/relationships/hyperlink" Target="http://www.ncpdp.org/" TargetMode="External"/><Relationship Id="rId5" Type="http://schemas.openxmlformats.org/officeDocument/2006/relationships/hyperlink" Target="http://www.corepointhealth.com/resource-center/hl7-resources/hl7-cda" TargetMode="External"/><Relationship Id="rId10" Type="http://schemas.openxmlformats.org/officeDocument/2006/relationships/hyperlink" Target="http://www.snomed.org/" TargetMode="External"/><Relationship Id="rId4" Type="http://schemas.openxmlformats.org/officeDocument/2006/relationships/hyperlink" Target="http://medical.nema.org/" TargetMode="External"/><Relationship Id="rId9" Type="http://schemas.openxmlformats.org/officeDocument/2006/relationships/hyperlink" Target="http://www.x12.org/" TargetMode="External"/><Relationship Id="rId14" Type="http://schemas.openxmlformats.org/officeDocument/2006/relationships/hyperlink" Target="http://www.ansi.org/hitsp" TargetMode="Externa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tatic.seekingalpha.com/uploads/2009/7/5/saupload_f1.JPG" TargetMode="External"/><Relationship Id="rId2" Type="http://schemas.openxmlformats.org/officeDocument/2006/relationships/notesSlide" Target="../notesSlides/notesSlide3.xml"/><Relationship Id="rId1" Type="http://schemas.openxmlformats.org/officeDocument/2006/relationships/slideLayout" Target="../slideLayouts/slideLayout6.xml"/><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352800" y="2743200"/>
            <a:ext cx="5422904" cy="880739"/>
          </a:xfrm>
        </p:spPr>
        <p:txBody>
          <a:bodyPr>
            <a:normAutofit fontScale="90000"/>
          </a:bodyPr>
          <a:lstStyle/>
          <a:p>
            <a:r>
              <a:rPr lang="en-US" dirty="0"/>
              <a:t>Electronic Medical Records &amp; Knowledge-Based Information</a:t>
            </a:r>
          </a:p>
        </p:txBody>
      </p:sp>
      <p:sp>
        <p:nvSpPr>
          <p:cNvPr id="3" name="Subtitle 2"/>
          <p:cNvSpPr>
            <a:spLocks noGrp="1"/>
          </p:cNvSpPr>
          <p:nvPr>
            <p:ph type="subTitle" idx="1"/>
          </p:nvPr>
        </p:nvSpPr>
        <p:spPr>
          <a:xfrm>
            <a:off x="381000" y="4953000"/>
            <a:ext cx="8458200" cy="1752600"/>
          </a:xfrm>
        </p:spPr>
        <p:txBody>
          <a:bodyPr>
            <a:normAutofit/>
          </a:bodyPr>
          <a:lstStyle/>
          <a:p>
            <a:r>
              <a:rPr lang="en-US" dirty="0">
                <a:solidFill>
                  <a:schemeClr val="tx1"/>
                </a:solidFill>
              </a:rPr>
              <a:t>Geoff </a:t>
            </a:r>
            <a:r>
              <a:rPr lang="en-US" dirty="0" smtClean="0">
                <a:solidFill>
                  <a:schemeClr val="tx1"/>
                </a:solidFill>
              </a:rPr>
              <a:t>Patterson (gpatter1@hfhs.org)</a:t>
            </a:r>
            <a:endParaRPr lang="en-US" dirty="0" smtClean="0">
              <a:solidFill>
                <a:schemeClr val="tx1"/>
              </a:solidFill>
            </a:endParaRPr>
          </a:p>
          <a:p>
            <a:r>
              <a:rPr lang="en-US" dirty="0" smtClean="0">
                <a:solidFill>
                  <a:schemeClr val="tx1"/>
                </a:solidFill>
              </a:rPr>
              <a:t>Regional </a:t>
            </a:r>
            <a:r>
              <a:rPr lang="en-US" dirty="0">
                <a:solidFill>
                  <a:schemeClr val="tx1"/>
                </a:solidFill>
              </a:rPr>
              <a:t>Director of Informatics &amp; Technology</a:t>
            </a:r>
          </a:p>
          <a:p>
            <a:r>
              <a:rPr lang="en-US" dirty="0" smtClean="0">
                <a:solidFill>
                  <a:schemeClr val="tx1"/>
                </a:solidFill>
              </a:rPr>
              <a:t>Henry </a:t>
            </a:r>
            <a:r>
              <a:rPr lang="en-US" dirty="0">
                <a:solidFill>
                  <a:schemeClr val="tx1"/>
                </a:solidFill>
              </a:rPr>
              <a:t>Ford Macomb Hospitals</a:t>
            </a:r>
          </a:p>
        </p:txBody>
      </p:sp>
    </p:spTree>
    <p:extLst>
      <p:ext uri="{BB962C8B-B14F-4D97-AF65-F5344CB8AC3E}">
        <p14:creationId xmlns:p14="http://schemas.microsoft.com/office/powerpoint/2010/main" val="347716784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Adoption Timeline</a:t>
            </a:r>
            <a:endParaRPr lang="en-US" dirty="0"/>
          </a:p>
        </p:txBody>
      </p:sp>
      <p:sp>
        <p:nvSpPr>
          <p:cNvPr id="3" name="Content Placeholder 2"/>
          <p:cNvSpPr>
            <a:spLocks noGrp="1"/>
          </p:cNvSpPr>
          <p:nvPr>
            <p:ph idx="1"/>
          </p:nvPr>
        </p:nvSpPr>
        <p:spPr>
          <a:xfrm>
            <a:off x="228600" y="1524000"/>
            <a:ext cx="8716963" cy="4929188"/>
          </a:xfrm>
        </p:spPr>
        <p:txBody>
          <a:bodyPr/>
          <a:lstStyle/>
          <a:p>
            <a:r>
              <a:rPr lang="en-US" sz="2000" dirty="0">
                <a:solidFill>
                  <a:schemeClr val="tx1"/>
                </a:solidFill>
              </a:rPr>
              <a:t>The Institute of Medicine’s </a:t>
            </a:r>
            <a:r>
              <a:rPr lang="en-US" sz="2000" i="1" dirty="0">
                <a:solidFill>
                  <a:schemeClr val="tx1"/>
                </a:solidFill>
              </a:rPr>
              <a:t>“To Err is Human (2000)”</a:t>
            </a:r>
          </a:p>
          <a:p>
            <a:pPr lvl="1"/>
            <a:r>
              <a:rPr lang="en-US" sz="2000" dirty="0" smtClean="0">
                <a:solidFill>
                  <a:schemeClr val="tx1"/>
                </a:solidFill>
              </a:rPr>
              <a:t>Betsy Lehman</a:t>
            </a:r>
            <a:endParaRPr lang="en-US" sz="2000" i="1" dirty="0" smtClean="0">
              <a:solidFill>
                <a:schemeClr val="tx1"/>
              </a:solidFill>
            </a:endParaRPr>
          </a:p>
          <a:p>
            <a:pPr lvl="1"/>
            <a:r>
              <a:rPr lang="en-US" sz="2000" dirty="0" smtClean="0">
                <a:solidFill>
                  <a:schemeClr val="tx1"/>
                </a:solidFill>
              </a:rPr>
              <a:t>Willie King</a:t>
            </a:r>
          </a:p>
          <a:p>
            <a:pPr lvl="1"/>
            <a:r>
              <a:rPr lang="en-US" sz="2000" dirty="0" smtClean="0">
                <a:solidFill>
                  <a:schemeClr val="tx1"/>
                </a:solidFill>
              </a:rPr>
              <a:t>Ben Kolb</a:t>
            </a:r>
          </a:p>
          <a:p>
            <a:r>
              <a:rPr lang="en-US" sz="2000" dirty="0" smtClean="0">
                <a:solidFill>
                  <a:schemeClr val="tx1"/>
                </a:solidFill>
              </a:rPr>
              <a:t>Suggested that between 44,000 and 98,000 Americans die each as </a:t>
            </a:r>
            <a:r>
              <a:rPr lang="en-US" sz="2000" dirty="0">
                <a:solidFill>
                  <a:schemeClr val="tx1"/>
                </a:solidFill>
              </a:rPr>
              <a:t>a result of medical errors</a:t>
            </a:r>
            <a:r>
              <a:rPr lang="en-US" sz="2000" dirty="0" smtClean="0">
                <a:solidFill>
                  <a:schemeClr val="tx1"/>
                </a:solidFill>
              </a:rPr>
              <a:t>. </a:t>
            </a:r>
          </a:p>
          <a:p>
            <a:r>
              <a:rPr lang="en-US" sz="2000" dirty="0" smtClean="0">
                <a:solidFill>
                  <a:schemeClr val="tx1"/>
                </a:solidFill>
              </a:rPr>
              <a:t>Even </a:t>
            </a:r>
            <a:r>
              <a:rPr lang="en-US" sz="2000" dirty="0">
                <a:solidFill>
                  <a:schemeClr val="tx1"/>
                </a:solidFill>
              </a:rPr>
              <a:t>when using the lower estimate, </a:t>
            </a:r>
            <a:r>
              <a:rPr lang="en-US" sz="2000" dirty="0" smtClean="0">
                <a:solidFill>
                  <a:schemeClr val="tx1"/>
                </a:solidFill>
              </a:rPr>
              <a:t>more </a:t>
            </a:r>
            <a:r>
              <a:rPr lang="en-US" sz="2000" dirty="0">
                <a:solidFill>
                  <a:schemeClr val="tx1"/>
                </a:solidFill>
              </a:rPr>
              <a:t>people die in a given year as a result of medical errors than from motor vehicle accidents (43,458), breast cancer (42,297), or AIDS (16,516</a:t>
            </a:r>
            <a:r>
              <a:rPr lang="en-US" sz="2000" dirty="0" smtClean="0">
                <a:solidFill>
                  <a:schemeClr val="tx1"/>
                </a:solidFill>
              </a:rPr>
              <a:t>).</a:t>
            </a:r>
          </a:p>
          <a:p>
            <a:r>
              <a:rPr lang="en-US" sz="2000" dirty="0">
                <a:solidFill>
                  <a:schemeClr val="tx1"/>
                </a:solidFill>
              </a:rPr>
              <a:t>Total national costs (lost income, lost household production, disability and health care costs) of preventable adverse events (medical errors </a:t>
            </a:r>
            <a:r>
              <a:rPr lang="en-US" sz="2000" dirty="0" smtClean="0">
                <a:solidFill>
                  <a:schemeClr val="tx1"/>
                </a:solidFill>
              </a:rPr>
              <a:t>resulting </a:t>
            </a:r>
            <a:r>
              <a:rPr lang="en-US" sz="2000" dirty="0">
                <a:solidFill>
                  <a:schemeClr val="tx1"/>
                </a:solidFill>
              </a:rPr>
              <a:t>in injury) are estimated to be between $17 billion and $29 billion, of which health care costs represent over one-half</a:t>
            </a:r>
            <a:r>
              <a:rPr lang="en-US" sz="2000" dirty="0" smtClean="0">
                <a:solidFill>
                  <a:schemeClr val="tx1"/>
                </a:solidFill>
              </a:rPr>
              <a:t>.</a:t>
            </a:r>
          </a:p>
          <a:p>
            <a:pPr lvl="1"/>
            <a:r>
              <a:rPr lang="en-US" sz="2000" i="1" dirty="0" smtClean="0">
                <a:solidFill>
                  <a:schemeClr val="tx1"/>
                </a:solidFill>
                <a:effectLst>
                  <a:outerShdw blurRad="38100" dist="38100" dir="2700000" algn="tl">
                    <a:srgbClr val="000000">
                      <a:alpha val="43137"/>
                    </a:srgbClr>
                  </a:outerShdw>
                </a:effectLst>
              </a:rPr>
              <a:t>Even with these staggering statistics – Adoption was mediocre at best (10% - 20% nationwide)</a:t>
            </a:r>
            <a:endParaRPr lang="en-US" sz="2000" i="1" dirty="0">
              <a:solidFill>
                <a:schemeClr val="tx1"/>
              </a:solidFill>
              <a:effectLst>
                <a:outerShdw blurRad="38100" dist="38100" dir="2700000" algn="tl">
                  <a:srgbClr val="000000">
                    <a:alpha val="43137"/>
                  </a:srgbClr>
                </a:outerShdw>
              </a:effectLst>
            </a:endParaRPr>
          </a:p>
          <a:p>
            <a:pPr marL="0" indent="0">
              <a:buNone/>
            </a:pPr>
            <a:endParaRPr lang="en-US" sz="2000" dirty="0">
              <a:solidFill>
                <a:schemeClr val="tx1"/>
              </a:solidFill>
            </a:endParaRPr>
          </a:p>
        </p:txBody>
      </p:sp>
    </p:spTree>
    <p:extLst>
      <p:ext uri="{BB962C8B-B14F-4D97-AF65-F5344CB8AC3E}">
        <p14:creationId xmlns:p14="http://schemas.microsoft.com/office/powerpoint/2010/main" val="259401991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Adoption Timeline</a:t>
            </a:r>
            <a:endParaRPr lang="en-US" dirty="0"/>
          </a:p>
        </p:txBody>
      </p:sp>
      <p:sp>
        <p:nvSpPr>
          <p:cNvPr id="3" name="Content Placeholder 2"/>
          <p:cNvSpPr>
            <a:spLocks noGrp="1"/>
          </p:cNvSpPr>
          <p:nvPr>
            <p:ph idx="1"/>
          </p:nvPr>
        </p:nvSpPr>
        <p:spPr/>
        <p:txBody>
          <a:bodyPr/>
          <a:lstStyle/>
          <a:p>
            <a:pPr marL="0" indent="0">
              <a:buNone/>
            </a:pPr>
            <a:r>
              <a:rPr lang="en-US" sz="2000" b="1" dirty="0">
                <a:solidFill>
                  <a:schemeClr val="tx1"/>
                </a:solidFill>
              </a:rPr>
              <a:t>The American Recovery and Reinvestment Act of 2009 </a:t>
            </a:r>
            <a:r>
              <a:rPr lang="en-US" sz="2000" dirty="0">
                <a:solidFill>
                  <a:schemeClr val="tx1"/>
                </a:solidFill>
              </a:rPr>
              <a:t>specifies three main components of Meaningful Use:</a:t>
            </a:r>
          </a:p>
          <a:p>
            <a:pPr lvl="1"/>
            <a:r>
              <a:rPr lang="en-US" sz="1600" dirty="0">
                <a:solidFill>
                  <a:schemeClr val="tx1"/>
                </a:solidFill>
              </a:rPr>
              <a:t>The use of a certified EHR in a meaningful manner, such as e-prescribing.</a:t>
            </a:r>
          </a:p>
          <a:p>
            <a:pPr lvl="1"/>
            <a:r>
              <a:rPr lang="en-US" sz="1600" dirty="0">
                <a:solidFill>
                  <a:schemeClr val="tx1"/>
                </a:solidFill>
              </a:rPr>
              <a:t>The use of certified EHR technology for electronic exchange of health information to improve quality of health care.</a:t>
            </a:r>
          </a:p>
          <a:p>
            <a:pPr lvl="1"/>
            <a:r>
              <a:rPr lang="en-US" sz="1600" dirty="0">
                <a:solidFill>
                  <a:schemeClr val="tx1"/>
                </a:solidFill>
              </a:rPr>
              <a:t>The use of certified EHR technology to submit clinical quality and other measures.</a:t>
            </a:r>
          </a:p>
          <a:p>
            <a:pPr lvl="2"/>
            <a:r>
              <a:rPr lang="en-US" sz="1400" i="1" dirty="0">
                <a:solidFill>
                  <a:schemeClr val="tx1"/>
                </a:solidFill>
              </a:rPr>
              <a:t>Simply put, "meaningful use" means providers need to show they're using certified EHR technology in ways that can be measured significantly in quality and in quantity</a:t>
            </a:r>
            <a:r>
              <a:rPr lang="en-US" sz="1600" dirty="0">
                <a:solidFill>
                  <a:schemeClr val="tx1"/>
                </a:solidFill>
              </a:rPr>
              <a:t>.</a:t>
            </a:r>
          </a:p>
          <a:p>
            <a:pPr marL="0" indent="0">
              <a:buNone/>
            </a:pPr>
            <a:r>
              <a:rPr lang="en-US" sz="2000" b="1" dirty="0" smtClean="0">
                <a:solidFill>
                  <a:schemeClr val="tx1"/>
                </a:solidFill>
              </a:rPr>
              <a:t>CMS </a:t>
            </a:r>
            <a:r>
              <a:rPr lang="en-US" sz="2000" b="1" dirty="0">
                <a:solidFill>
                  <a:schemeClr val="tx1"/>
                </a:solidFill>
              </a:rPr>
              <a:t>EHR Meaningful Use Criteria Summary</a:t>
            </a:r>
            <a:endParaRPr lang="en-US" sz="2000" dirty="0">
              <a:solidFill>
                <a:schemeClr val="tx1"/>
              </a:solidFill>
            </a:endParaRPr>
          </a:p>
          <a:p>
            <a:pPr lvl="1"/>
            <a:r>
              <a:rPr lang="en-US" sz="1600" dirty="0">
                <a:solidFill>
                  <a:schemeClr val="tx1"/>
                </a:solidFill>
              </a:rPr>
              <a:t>The criteria for meaningful use will be staged in three steps over the course of the next five years.</a:t>
            </a:r>
          </a:p>
          <a:p>
            <a:pPr lvl="1"/>
            <a:r>
              <a:rPr lang="en-US" sz="1600" dirty="0">
                <a:solidFill>
                  <a:schemeClr val="tx1"/>
                </a:solidFill>
              </a:rPr>
              <a:t>Stage 1 (2011 and 2012) sets the baseline for electronic data capture and information sharing.</a:t>
            </a:r>
          </a:p>
          <a:p>
            <a:pPr lvl="1"/>
            <a:r>
              <a:rPr lang="en-US" sz="1600" dirty="0">
                <a:solidFill>
                  <a:schemeClr val="tx1"/>
                </a:solidFill>
              </a:rPr>
              <a:t>Stage 2 (expected to be implemented in </a:t>
            </a:r>
            <a:r>
              <a:rPr lang="en-US" sz="1600" dirty="0" smtClean="0">
                <a:solidFill>
                  <a:schemeClr val="tx1"/>
                </a:solidFill>
              </a:rPr>
              <a:t>2014) </a:t>
            </a:r>
            <a:r>
              <a:rPr lang="en-US" sz="1600" dirty="0">
                <a:solidFill>
                  <a:schemeClr val="tx1"/>
                </a:solidFill>
              </a:rPr>
              <a:t>and Stage 3 (expected to be implemented in </a:t>
            </a:r>
            <a:r>
              <a:rPr lang="en-US" sz="1600" dirty="0" smtClean="0">
                <a:solidFill>
                  <a:schemeClr val="tx1"/>
                </a:solidFill>
              </a:rPr>
              <a:t>2015 or beyond…) </a:t>
            </a:r>
            <a:r>
              <a:rPr lang="en-US" sz="1600" dirty="0">
                <a:solidFill>
                  <a:schemeClr val="tx1"/>
                </a:solidFill>
              </a:rPr>
              <a:t>will continue to expand on this baseline and be developed through future rule making</a:t>
            </a:r>
            <a:r>
              <a:rPr lang="en-US" sz="1600" dirty="0" smtClean="0">
                <a:solidFill>
                  <a:schemeClr val="tx1"/>
                </a:solidFill>
              </a:rPr>
              <a:t>.</a:t>
            </a:r>
          </a:p>
          <a:p>
            <a:pPr marL="457200" lvl="1" indent="0">
              <a:buNone/>
            </a:pPr>
            <a:endParaRPr lang="en-US" sz="1600" dirty="0">
              <a:solidFill>
                <a:schemeClr val="tx1"/>
              </a:solidFill>
            </a:endParaRPr>
          </a:p>
          <a:p>
            <a:pPr marL="0" indent="0">
              <a:buNone/>
            </a:pPr>
            <a:r>
              <a:rPr lang="en-US" sz="800" dirty="0" smtClean="0">
                <a:solidFill>
                  <a:schemeClr val="tx1"/>
                </a:solidFill>
              </a:rPr>
              <a:t>*Taken from cms.gov, November, 2011</a:t>
            </a:r>
            <a:endParaRPr lang="en-US" sz="800" dirty="0">
              <a:solidFill>
                <a:schemeClr val="tx1"/>
              </a:solidFill>
            </a:endParaRPr>
          </a:p>
        </p:txBody>
      </p:sp>
    </p:spTree>
    <p:extLst>
      <p:ext uri="{BB962C8B-B14F-4D97-AF65-F5344CB8AC3E}">
        <p14:creationId xmlns:p14="http://schemas.microsoft.com/office/powerpoint/2010/main" val="18810910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Goals / Incentives</a:t>
            </a:r>
            <a:endParaRPr lang="en-US" dirty="0"/>
          </a:p>
        </p:txBody>
      </p:sp>
      <p:sp>
        <p:nvSpPr>
          <p:cNvPr id="3" name="Content Placeholder 2"/>
          <p:cNvSpPr>
            <a:spLocks noGrp="1"/>
          </p:cNvSpPr>
          <p:nvPr>
            <p:ph idx="1"/>
          </p:nvPr>
        </p:nvSpPr>
        <p:spPr/>
        <p:txBody>
          <a:bodyPr/>
          <a:lstStyle/>
          <a:p>
            <a:r>
              <a:rPr lang="en-US" sz="1800" b="1" u="sng" dirty="0" smtClean="0">
                <a:solidFill>
                  <a:schemeClr val="tx1"/>
                </a:solidFill>
              </a:rPr>
              <a:t>Goals</a:t>
            </a:r>
          </a:p>
          <a:p>
            <a:pPr lvl="1"/>
            <a:r>
              <a:rPr lang="en-US" sz="1800" dirty="0" smtClean="0">
                <a:solidFill>
                  <a:schemeClr val="tx1"/>
                </a:solidFill>
              </a:rPr>
              <a:t>Improve quality and safety through technology and process improvements</a:t>
            </a:r>
          </a:p>
          <a:p>
            <a:pPr lvl="1"/>
            <a:r>
              <a:rPr lang="en-US" sz="1800" dirty="0" smtClean="0">
                <a:solidFill>
                  <a:schemeClr val="tx1"/>
                </a:solidFill>
              </a:rPr>
              <a:t>Decrease variations in care</a:t>
            </a:r>
          </a:p>
          <a:p>
            <a:pPr lvl="1"/>
            <a:r>
              <a:rPr lang="en-US" sz="1800" dirty="0" smtClean="0">
                <a:solidFill>
                  <a:schemeClr val="tx1"/>
                </a:solidFill>
              </a:rPr>
              <a:t>Reduce redundancy </a:t>
            </a:r>
          </a:p>
          <a:p>
            <a:pPr lvl="1"/>
            <a:r>
              <a:rPr lang="en-US" sz="1800" dirty="0" smtClean="0">
                <a:solidFill>
                  <a:schemeClr val="tx1"/>
                </a:solidFill>
              </a:rPr>
              <a:t>Decrease billing errors</a:t>
            </a:r>
          </a:p>
          <a:p>
            <a:pPr lvl="1"/>
            <a:r>
              <a:rPr lang="en-US" sz="1800" dirty="0" smtClean="0">
                <a:solidFill>
                  <a:schemeClr val="tx1"/>
                </a:solidFill>
              </a:rPr>
              <a:t>Save Money</a:t>
            </a:r>
          </a:p>
          <a:p>
            <a:r>
              <a:rPr lang="en-US" sz="1800" b="1" u="sng" dirty="0" smtClean="0">
                <a:solidFill>
                  <a:schemeClr val="tx1"/>
                </a:solidFill>
              </a:rPr>
              <a:t>Incentives</a:t>
            </a:r>
          </a:p>
          <a:p>
            <a:pPr lvl="1"/>
            <a:r>
              <a:rPr lang="en-US" sz="1800" dirty="0" smtClean="0">
                <a:solidFill>
                  <a:schemeClr val="tx1"/>
                </a:solidFill>
              </a:rPr>
              <a:t>Provides incentives for hospitals and physician offices to adopt certified technology</a:t>
            </a:r>
          </a:p>
          <a:p>
            <a:pPr lvl="2"/>
            <a:r>
              <a:rPr lang="en-US" sz="1800" dirty="0" smtClean="0">
                <a:solidFill>
                  <a:schemeClr val="tx1"/>
                </a:solidFill>
              </a:rPr>
              <a:t>For Providers - Up to $44,000 per provider over 5 years</a:t>
            </a:r>
          </a:p>
          <a:p>
            <a:pPr lvl="2"/>
            <a:r>
              <a:rPr lang="en-US" sz="1800" dirty="0" smtClean="0">
                <a:solidFill>
                  <a:schemeClr val="tx1"/>
                </a:solidFill>
              </a:rPr>
              <a:t>For Hospitals – based on a percentage of discharges.  For most facilities – opportunity is tens of millions of dollars</a:t>
            </a:r>
          </a:p>
          <a:p>
            <a:pPr lvl="1"/>
            <a:r>
              <a:rPr lang="en-US" sz="1800" i="1" dirty="0" smtClean="0">
                <a:solidFill>
                  <a:schemeClr val="tx1"/>
                </a:solidFill>
                <a:effectLst>
                  <a:outerShdw blurRad="38100" dist="38100" dir="2700000" algn="tl">
                    <a:srgbClr val="000000">
                      <a:alpha val="43137"/>
                    </a:srgbClr>
                  </a:outerShdw>
                </a:effectLst>
              </a:rPr>
              <a:t>After implementation window – reimbursement will be cut for those who do not adopt.</a:t>
            </a:r>
          </a:p>
          <a:p>
            <a:pPr marL="457200" lvl="1" indent="0">
              <a:buNone/>
            </a:pPr>
            <a:endParaRPr lang="en-US" sz="1800" dirty="0">
              <a:solidFill>
                <a:schemeClr val="tx1"/>
              </a:solidFill>
            </a:endParaRPr>
          </a:p>
        </p:txBody>
      </p:sp>
    </p:spTree>
    <p:extLst>
      <p:ext uri="{BB962C8B-B14F-4D97-AF65-F5344CB8AC3E}">
        <p14:creationId xmlns:p14="http://schemas.microsoft.com/office/powerpoint/2010/main" val="8274676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Barriers</a:t>
            </a:r>
            <a:endParaRPr lang="en-US" dirty="0"/>
          </a:p>
        </p:txBody>
      </p:sp>
      <p:sp>
        <p:nvSpPr>
          <p:cNvPr id="3" name="Content Placeholder 2"/>
          <p:cNvSpPr>
            <a:spLocks noGrp="1"/>
          </p:cNvSpPr>
          <p:nvPr>
            <p:ph idx="1"/>
          </p:nvPr>
        </p:nvSpPr>
        <p:spPr/>
        <p:txBody>
          <a:bodyPr/>
          <a:lstStyle/>
          <a:p>
            <a:pPr marL="0" indent="0">
              <a:buNone/>
            </a:pPr>
            <a:r>
              <a:rPr lang="en-US" sz="1600" dirty="0" smtClean="0"/>
              <a:t>Standards, or lack of …</a:t>
            </a:r>
          </a:p>
          <a:p>
            <a:pPr marL="0" indent="0">
              <a:buNone/>
            </a:pPr>
            <a:r>
              <a:rPr lang="en-US" sz="1050" i="1" dirty="0" smtClean="0"/>
              <a:t>Examples </a:t>
            </a:r>
            <a:r>
              <a:rPr lang="en-US" sz="1050" i="1" dirty="0"/>
              <a:t>of key healthcare integration standards include:</a:t>
            </a:r>
          </a:p>
          <a:p>
            <a:r>
              <a:rPr lang="en-US" sz="1050" b="1" dirty="0" smtClean="0"/>
              <a:t>HL7 -  </a:t>
            </a:r>
            <a:r>
              <a:rPr lang="en-US" sz="1050" dirty="0" smtClean="0">
                <a:hlinkClick r:id="rId3"/>
              </a:rPr>
              <a:t>Health </a:t>
            </a:r>
            <a:r>
              <a:rPr lang="en-US" sz="1050" dirty="0">
                <a:hlinkClick r:id="rId3"/>
              </a:rPr>
              <a:t>Level Seven</a:t>
            </a:r>
            <a:r>
              <a:rPr lang="en-US" sz="1050" dirty="0"/>
              <a:t> – provides standards for exchanging clinical data.</a:t>
            </a:r>
          </a:p>
          <a:p>
            <a:r>
              <a:rPr lang="en-US" sz="1050" b="1" dirty="0" smtClean="0"/>
              <a:t>DICOM - </a:t>
            </a:r>
            <a:r>
              <a:rPr lang="en-US" sz="1050" dirty="0" smtClean="0">
                <a:hlinkClick r:id="rId4"/>
              </a:rPr>
              <a:t>Digital </a:t>
            </a:r>
            <a:r>
              <a:rPr lang="en-US" sz="1050" dirty="0">
                <a:hlinkClick r:id="rId4"/>
              </a:rPr>
              <a:t>Imaging and Communications in Medicine</a:t>
            </a:r>
            <a:r>
              <a:rPr lang="en-US" sz="1050" dirty="0"/>
              <a:t> – provides for handling, storing, printing, and transmitting information in medical imaging.</a:t>
            </a:r>
          </a:p>
          <a:p>
            <a:r>
              <a:rPr lang="en-US" sz="1050" b="1" dirty="0"/>
              <a:t>HL7 </a:t>
            </a:r>
            <a:r>
              <a:rPr lang="en-US" sz="1050" b="1" dirty="0" smtClean="0"/>
              <a:t>CDA - </a:t>
            </a:r>
            <a:r>
              <a:rPr lang="en-US" sz="1050" dirty="0" smtClean="0">
                <a:hlinkClick r:id="rId5" tooltip="HL7 CDA"/>
              </a:rPr>
              <a:t>Clinical </a:t>
            </a:r>
            <a:r>
              <a:rPr lang="en-US" sz="1050" dirty="0">
                <a:hlinkClick r:id="rId5" tooltip="HL7 CDA"/>
              </a:rPr>
              <a:t>Document Architecture</a:t>
            </a:r>
            <a:r>
              <a:rPr lang="en-US" sz="1050" dirty="0"/>
              <a:t> – provides an exchange model (XML-based) for clinical documents (such as discharge summaries and progress notes); recently known as the Patient Record Architecture (PRA).</a:t>
            </a:r>
          </a:p>
          <a:p>
            <a:r>
              <a:rPr lang="en-US" sz="1050" b="1" dirty="0" smtClean="0"/>
              <a:t>CCR - </a:t>
            </a:r>
            <a:r>
              <a:rPr lang="en-US" sz="1050" dirty="0" smtClean="0">
                <a:hlinkClick r:id="rId6"/>
              </a:rPr>
              <a:t>Continuity </a:t>
            </a:r>
            <a:r>
              <a:rPr lang="en-US" sz="1050" dirty="0">
                <a:hlinkClick r:id="rId6"/>
              </a:rPr>
              <a:t>of Care Record</a:t>
            </a:r>
            <a:r>
              <a:rPr lang="en-US" sz="1050" dirty="0"/>
              <a:t> – responds to the need to organize and make transportable a set of basic information about a patient’s health care that is accessible to clinicians and patients.</a:t>
            </a:r>
          </a:p>
          <a:p>
            <a:r>
              <a:rPr lang="en-US" sz="1050" b="1" dirty="0" smtClean="0"/>
              <a:t>CCOW - </a:t>
            </a:r>
            <a:r>
              <a:rPr lang="en-US" sz="1050" dirty="0" smtClean="0">
                <a:hlinkClick r:id="rId3"/>
              </a:rPr>
              <a:t>Clinical </a:t>
            </a:r>
            <a:r>
              <a:rPr lang="en-US" sz="1050" dirty="0">
                <a:hlinkClick r:id="rId3"/>
              </a:rPr>
              <a:t>Context Management Specification</a:t>
            </a:r>
            <a:r>
              <a:rPr lang="en-US" sz="1050" dirty="0"/>
              <a:t> – allows clinical applications to share information at the point of care.</a:t>
            </a:r>
          </a:p>
          <a:p>
            <a:r>
              <a:rPr lang="en-US" sz="1050" b="1" dirty="0" smtClean="0"/>
              <a:t>LOINC - </a:t>
            </a:r>
            <a:r>
              <a:rPr lang="en-US" sz="1050" dirty="0" smtClean="0">
                <a:hlinkClick r:id="rId7"/>
              </a:rPr>
              <a:t>Logical </a:t>
            </a:r>
            <a:r>
              <a:rPr lang="en-US" sz="1050" dirty="0">
                <a:hlinkClick r:id="rId7"/>
              </a:rPr>
              <a:t>Observation Identifiers Names and Codes</a:t>
            </a:r>
            <a:r>
              <a:rPr lang="en-US" sz="1050" dirty="0"/>
              <a:t> – applies universal code names and identifiers to medical terminology related to the Electronic Health Record and assists in the electronic exchange and gathering of clinical results (such as laboratory tests, clinical observations, outcomes management and research).</a:t>
            </a:r>
          </a:p>
          <a:p>
            <a:r>
              <a:rPr lang="en-US" sz="1050" b="1" dirty="0" smtClean="0"/>
              <a:t>ELINCS - </a:t>
            </a:r>
            <a:r>
              <a:rPr lang="en-US" sz="1050" dirty="0" smtClean="0">
                <a:hlinkClick r:id="rId8"/>
              </a:rPr>
              <a:t>EHR-Lab </a:t>
            </a:r>
            <a:r>
              <a:rPr lang="en-US" sz="1050" dirty="0">
                <a:hlinkClick r:id="rId8"/>
              </a:rPr>
              <a:t>Interoperability and Connectivity Standards</a:t>
            </a:r>
            <a:r>
              <a:rPr lang="en-US" sz="1050" dirty="0"/>
              <a:t> – an emerging standard for reporting lab test results.</a:t>
            </a:r>
          </a:p>
          <a:p>
            <a:r>
              <a:rPr lang="en-US" sz="1050" b="1" dirty="0" smtClean="0"/>
              <a:t>X12 - </a:t>
            </a:r>
            <a:r>
              <a:rPr lang="en-US" sz="1050" dirty="0" smtClean="0"/>
              <a:t>Provides </a:t>
            </a:r>
            <a:r>
              <a:rPr lang="en-US" sz="1050" dirty="0"/>
              <a:t>for electronic exchange of business transactions-electronic data interchange (EDI). The American National Standards Institute (ANSI) chartered the </a:t>
            </a:r>
            <a:r>
              <a:rPr lang="en-US" sz="1050" dirty="0">
                <a:hlinkClick r:id="rId9"/>
              </a:rPr>
              <a:t>Accredited Standards Committee</a:t>
            </a:r>
            <a:r>
              <a:rPr lang="en-US" sz="1050" dirty="0"/>
              <a:t> (ASC) X12 to develop uniform standards.</a:t>
            </a:r>
          </a:p>
          <a:p>
            <a:r>
              <a:rPr lang="en-US" sz="1050" b="1" dirty="0" smtClean="0"/>
              <a:t>SNOMED - </a:t>
            </a:r>
            <a:r>
              <a:rPr lang="en-US" sz="1050" dirty="0" smtClean="0">
                <a:hlinkClick r:id="rId10"/>
              </a:rPr>
              <a:t>Systematized </a:t>
            </a:r>
            <a:r>
              <a:rPr lang="en-US" sz="1050" dirty="0">
                <a:hlinkClick r:id="rId10"/>
              </a:rPr>
              <a:t>Nomenclature of Medicine Clinical Terms</a:t>
            </a:r>
            <a:r>
              <a:rPr lang="en-US" sz="1050" dirty="0"/>
              <a:t> – provides comprehensive computerized clinical terminology covering clinical data for diseases, clinical findings, and procedures.</a:t>
            </a:r>
          </a:p>
          <a:p>
            <a:r>
              <a:rPr lang="en-US" sz="1050" b="1" dirty="0" smtClean="0"/>
              <a:t>NCPDP - </a:t>
            </a:r>
            <a:r>
              <a:rPr lang="en-US" sz="1050" dirty="0" smtClean="0">
                <a:hlinkClick r:id="rId11"/>
              </a:rPr>
              <a:t>National </a:t>
            </a:r>
            <a:r>
              <a:rPr lang="en-US" sz="1050" dirty="0">
                <a:hlinkClick r:id="rId11"/>
              </a:rPr>
              <a:t>Council for Prescription Drug Programs</a:t>
            </a:r>
            <a:r>
              <a:rPr lang="en-US" sz="1050" dirty="0"/>
              <a:t> – governs prescription transactions.</a:t>
            </a:r>
          </a:p>
          <a:p>
            <a:r>
              <a:rPr lang="en-US" sz="1050" b="1" dirty="0" smtClean="0"/>
              <a:t>IHE - </a:t>
            </a:r>
            <a:r>
              <a:rPr lang="en-US" sz="1050" dirty="0" smtClean="0">
                <a:hlinkClick r:id="rId12"/>
              </a:rPr>
              <a:t>Integrating </a:t>
            </a:r>
            <a:r>
              <a:rPr lang="en-US" sz="1050" dirty="0">
                <a:hlinkClick r:id="rId12"/>
              </a:rPr>
              <a:t>the Healthcare Enterprise</a:t>
            </a:r>
            <a:r>
              <a:rPr lang="en-US" sz="1050" dirty="0"/>
              <a:t> – promotes the coordinated use of established healthcare integration standards, such as DICOM and HL7, to address specific clinical needs in support of optimal patient care.</a:t>
            </a:r>
          </a:p>
          <a:p>
            <a:r>
              <a:rPr lang="en-US" sz="1050" b="1" dirty="0" smtClean="0"/>
              <a:t>CCHIT - </a:t>
            </a:r>
            <a:r>
              <a:rPr lang="en-US" sz="1050" dirty="0" smtClean="0">
                <a:hlinkClick r:id="rId13"/>
              </a:rPr>
              <a:t>Certification </a:t>
            </a:r>
            <a:r>
              <a:rPr lang="en-US" sz="1050" dirty="0">
                <a:hlinkClick r:id="rId13"/>
              </a:rPr>
              <a:t>Commission for Healthcare Information Technology</a:t>
            </a:r>
            <a:r>
              <a:rPr lang="en-US" sz="1050" dirty="0"/>
              <a:t> – serves as the recognized US certification authority for electronic health records (EHR) and their networks. In September 2005, CCHIT was awarded a 3-year contract by the U.S. Department of Health and Human Services to develop and evaluate the certification criteria and inspection process for EHRs and the networks through which they interoperate.</a:t>
            </a:r>
          </a:p>
          <a:p>
            <a:r>
              <a:rPr lang="en-US" sz="1050" b="1" dirty="0" smtClean="0"/>
              <a:t>HITSP - </a:t>
            </a:r>
            <a:r>
              <a:rPr lang="en-US" sz="1050" dirty="0" smtClean="0">
                <a:hlinkClick r:id="rId14"/>
              </a:rPr>
              <a:t>Healthcare </a:t>
            </a:r>
            <a:r>
              <a:rPr lang="en-US" sz="1050" dirty="0">
                <a:hlinkClick r:id="rId14"/>
              </a:rPr>
              <a:t>Information Technology Standards Panel</a:t>
            </a:r>
            <a:r>
              <a:rPr lang="en-US" sz="1050" dirty="0"/>
              <a:t> – assists in achieving widely accepted and readily-implemented consensus-based standards that will enable and support widespread interoperability among healthcare information technology, especially as they would interact in a Nationwide Health Information Network (NHIN) for the United States.</a:t>
            </a:r>
          </a:p>
          <a:p>
            <a:pPr marL="0" indent="0">
              <a:buNone/>
            </a:pPr>
            <a:endParaRPr lang="en-US" sz="1050" dirty="0" smtClean="0"/>
          </a:p>
        </p:txBody>
      </p:sp>
    </p:spTree>
    <p:extLst>
      <p:ext uri="{BB962C8B-B14F-4D97-AF65-F5344CB8AC3E}">
        <p14:creationId xmlns:p14="http://schemas.microsoft.com/office/powerpoint/2010/main" val="16975011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Barriers</a:t>
            </a:r>
            <a:endParaRPr lang="en-US" dirty="0"/>
          </a:p>
        </p:txBody>
      </p:sp>
      <p:sp>
        <p:nvSpPr>
          <p:cNvPr id="3" name="Content Placeholder 2"/>
          <p:cNvSpPr>
            <a:spLocks noGrp="1"/>
          </p:cNvSpPr>
          <p:nvPr>
            <p:ph idx="1"/>
          </p:nvPr>
        </p:nvSpPr>
        <p:spPr/>
        <p:txBody>
          <a:bodyPr/>
          <a:lstStyle/>
          <a:p>
            <a:r>
              <a:rPr lang="en-US" dirty="0" smtClean="0">
                <a:solidFill>
                  <a:schemeClr val="tx1"/>
                </a:solidFill>
              </a:rPr>
              <a:t>Resistance to change (beliefs)</a:t>
            </a:r>
          </a:p>
          <a:p>
            <a:pPr lvl="1"/>
            <a:r>
              <a:rPr lang="en-US" dirty="0" smtClean="0">
                <a:solidFill>
                  <a:schemeClr val="tx1"/>
                </a:solidFill>
              </a:rPr>
              <a:t>Physicians are paid based on time and efficiency.  Direct documentation takes time and effort – making them less productive.</a:t>
            </a:r>
          </a:p>
          <a:p>
            <a:pPr lvl="1"/>
            <a:r>
              <a:rPr lang="en-US" dirty="0" smtClean="0">
                <a:solidFill>
                  <a:schemeClr val="tx1"/>
                </a:solidFill>
              </a:rPr>
              <a:t>Less time is spent with the patient as clinicians </a:t>
            </a:r>
            <a:br>
              <a:rPr lang="en-US" dirty="0" smtClean="0">
                <a:solidFill>
                  <a:schemeClr val="tx1"/>
                </a:solidFill>
              </a:rPr>
            </a:br>
            <a:r>
              <a:rPr lang="en-US" dirty="0" smtClean="0">
                <a:solidFill>
                  <a:schemeClr val="tx1"/>
                </a:solidFill>
              </a:rPr>
              <a:t>“stare at the screen”.</a:t>
            </a:r>
          </a:p>
          <a:p>
            <a:pPr lvl="1"/>
            <a:r>
              <a:rPr lang="en-US" dirty="0" smtClean="0">
                <a:solidFill>
                  <a:schemeClr val="tx1"/>
                </a:solidFill>
              </a:rPr>
              <a:t>Computer programs are never “bug free”.</a:t>
            </a:r>
          </a:p>
          <a:p>
            <a:pPr marL="457200" lvl="1" indent="0">
              <a:buNone/>
            </a:pPr>
            <a:endParaRPr lang="en-US" dirty="0" smtClean="0">
              <a:solidFill>
                <a:schemeClr val="tx1"/>
              </a:solidFill>
            </a:endParaRPr>
          </a:p>
          <a:p>
            <a:pPr lvl="1"/>
            <a:endParaRPr lang="en-US" dirty="0" smtClean="0">
              <a:solidFill>
                <a:schemeClr val="tx1"/>
              </a:solidFill>
            </a:endParaRPr>
          </a:p>
        </p:txBody>
      </p:sp>
    </p:spTree>
    <p:extLst>
      <p:ext uri="{BB962C8B-B14F-4D97-AF65-F5344CB8AC3E}">
        <p14:creationId xmlns:p14="http://schemas.microsoft.com/office/powerpoint/2010/main" val="40831324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Barriers</a:t>
            </a:r>
            <a:endParaRPr lang="en-US" dirty="0"/>
          </a:p>
        </p:txBody>
      </p:sp>
      <p:sp>
        <p:nvSpPr>
          <p:cNvPr id="3" name="Content Placeholder 2"/>
          <p:cNvSpPr>
            <a:spLocks noGrp="1"/>
          </p:cNvSpPr>
          <p:nvPr>
            <p:ph idx="1"/>
          </p:nvPr>
        </p:nvSpPr>
        <p:spPr/>
        <p:txBody>
          <a:bodyPr/>
          <a:lstStyle/>
          <a:p>
            <a:r>
              <a:rPr lang="en-US" dirty="0" smtClean="0">
                <a:solidFill>
                  <a:schemeClr val="tx1"/>
                </a:solidFill>
              </a:rPr>
              <a:t>Incentives, really?</a:t>
            </a:r>
          </a:p>
          <a:p>
            <a:pPr lvl="1"/>
            <a:r>
              <a:rPr lang="en-US" dirty="0" smtClean="0">
                <a:solidFill>
                  <a:schemeClr val="tx1"/>
                </a:solidFill>
              </a:rPr>
              <a:t>$44,000 per physician may not be enough to offset the operational inefficiencies, reduced billing, hardware and system implementation fees required to adopt technology.</a:t>
            </a:r>
          </a:p>
          <a:p>
            <a:pPr lvl="1"/>
            <a:r>
              <a:rPr lang="en-US" dirty="0" smtClean="0">
                <a:solidFill>
                  <a:schemeClr val="tx1"/>
                </a:solidFill>
              </a:rPr>
              <a:t>While facilities are eligible for tens of millions in reimbursement, system (hardware, software and implementation) costs are usually in the hundreds of millions.</a:t>
            </a:r>
          </a:p>
          <a:p>
            <a:pPr lvl="1"/>
            <a:r>
              <a:rPr lang="en-US" dirty="0" smtClean="0">
                <a:solidFill>
                  <a:schemeClr val="tx1"/>
                </a:solidFill>
              </a:rPr>
              <a:t>Risk of losing physicians and staff as a result of burnout.</a:t>
            </a:r>
            <a:endParaRPr lang="en-US" dirty="0">
              <a:solidFill>
                <a:schemeClr val="tx1"/>
              </a:solidFill>
            </a:endParaRPr>
          </a:p>
        </p:txBody>
      </p:sp>
    </p:spTree>
    <p:extLst>
      <p:ext uri="{BB962C8B-B14F-4D97-AF65-F5344CB8AC3E}">
        <p14:creationId xmlns:p14="http://schemas.microsoft.com/office/powerpoint/2010/main" val="40831324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Barriers</a:t>
            </a:r>
            <a:endParaRPr lang="en-US" dirty="0"/>
          </a:p>
        </p:txBody>
      </p:sp>
      <p:sp>
        <p:nvSpPr>
          <p:cNvPr id="3" name="Content Placeholder 2"/>
          <p:cNvSpPr>
            <a:spLocks noGrp="1"/>
          </p:cNvSpPr>
          <p:nvPr>
            <p:ph idx="1"/>
          </p:nvPr>
        </p:nvSpPr>
        <p:spPr/>
        <p:txBody>
          <a:bodyPr/>
          <a:lstStyle/>
          <a:p>
            <a:r>
              <a:rPr lang="en-US" dirty="0" smtClean="0">
                <a:solidFill>
                  <a:schemeClr val="tx1"/>
                </a:solidFill>
              </a:rPr>
              <a:t>Competing Priorities</a:t>
            </a:r>
          </a:p>
          <a:p>
            <a:pPr lvl="1"/>
            <a:r>
              <a:rPr lang="en-US" dirty="0" smtClean="0">
                <a:solidFill>
                  <a:schemeClr val="tx1"/>
                </a:solidFill>
              </a:rPr>
              <a:t>ICD 10</a:t>
            </a:r>
          </a:p>
          <a:p>
            <a:pPr lvl="1"/>
            <a:r>
              <a:rPr lang="en-US" dirty="0" smtClean="0">
                <a:solidFill>
                  <a:schemeClr val="tx1"/>
                </a:solidFill>
              </a:rPr>
              <a:t>Accountable Care Organizations (ACO)</a:t>
            </a:r>
          </a:p>
          <a:p>
            <a:pPr lvl="1"/>
            <a:r>
              <a:rPr lang="en-US" dirty="0" smtClean="0">
                <a:solidFill>
                  <a:schemeClr val="tx1"/>
                </a:solidFill>
              </a:rPr>
              <a:t>Growth and Market Demographic changes</a:t>
            </a:r>
          </a:p>
          <a:p>
            <a:pPr lvl="1"/>
            <a:r>
              <a:rPr lang="en-US" dirty="0" smtClean="0">
                <a:solidFill>
                  <a:schemeClr val="tx1"/>
                </a:solidFill>
              </a:rPr>
              <a:t>Reimbursement decreases</a:t>
            </a:r>
          </a:p>
          <a:p>
            <a:pPr lvl="1"/>
            <a:r>
              <a:rPr lang="en-US" dirty="0" smtClean="0">
                <a:solidFill>
                  <a:schemeClr val="tx1"/>
                </a:solidFill>
              </a:rPr>
              <a:t>OTHER Governmental Mandates</a:t>
            </a:r>
          </a:p>
          <a:p>
            <a:pPr lvl="2"/>
            <a:r>
              <a:rPr lang="en-US" dirty="0" smtClean="0">
                <a:solidFill>
                  <a:schemeClr val="tx1"/>
                </a:solidFill>
              </a:rPr>
              <a:t>Decrease length of stay</a:t>
            </a:r>
          </a:p>
          <a:p>
            <a:pPr lvl="2"/>
            <a:r>
              <a:rPr lang="en-US" dirty="0" smtClean="0">
                <a:solidFill>
                  <a:schemeClr val="tx1"/>
                </a:solidFill>
              </a:rPr>
              <a:t>Readmissions</a:t>
            </a:r>
          </a:p>
          <a:p>
            <a:pPr lvl="2"/>
            <a:r>
              <a:rPr lang="en-US" dirty="0" smtClean="0">
                <a:solidFill>
                  <a:schemeClr val="tx1"/>
                </a:solidFill>
              </a:rPr>
              <a:t>Quality (No Harm, </a:t>
            </a:r>
            <a:r>
              <a:rPr lang="en-US" dirty="0" err="1" smtClean="0">
                <a:solidFill>
                  <a:schemeClr val="tx1"/>
                </a:solidFill>
              </a:rPr>
              <a:t>etc</a:t>
            </a:r>
            <a:r>
              <a:rPr lang="en-US" dirty="0" smtClean="0">
                <a:solidFill>
                  <a:schemeClr val="tx1"/>
                </a:solidFill>
              </a:rPr>
              <a:t>).</a:t>
            </a:r>
          </a:p>
          <a:p>
            <a:pPr lvl="1"/>
            <a:r>
              <a:rPr lang="en-US" dirty="0" smtClean="0">
                <a:solidFill>
                  <a:schemeClr val="tx1"/>
                </a:solidFill>
              </a:rPr>
              <a:t>Taking care of patients</a:t>
            </a:r>
            <a:endParaRPr lang="en-US" dirty="0">
              <a:solidFill>
                <a:schemeClr val="tx1"/>
              </a:solidFill>
            </a:endParaRPr>
          </a:p>
        </p:txBody>
      </p:sp>
    </p:spTree>
    <p:extLst>
      <p:ext uri="{BB962C8B-B14F-4D97-AF65-F5344CB8AC3E}">
        <p14:creationId xmlns:p14="http://schemas.microsoft.com/office/powerpoint/2010/main" val="40831324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Barriers</a:t>
            </a:r>
            <a:endParaRPr lang="en-US" dirty="0"/>
          </a:p>
        </p:txBody>
      </p:sp>
      <p:sp>
        <p:nvSpPr>
          <p:cNvPr id="3" name="Content Placeholder 2"/>
          <p:cNvSpPr>
            <a:spLocks noGrp="1"/>
          </p:cNvSpPr>
          <p:nvPr>
            <p:ph idx="1"/>
          </p:nvPr>
        </p:nvSpPr>
        <p:spPr/>
        <p:txBody>
          <a:bodyPr/>
          <a:lstStyle/>
          <a:p>
            <a:pPr marL="0" indent="0">
              <a:buNone/>
            </a:pPr>
            <a:r>
              <a:rPr lang="en-US" sz="2000" dirty="0" smtClean="0">
                <a:solidFill>
                  <a:schemeClr val="tx1"/>
                </a:solidFill>
              </a:rPr>
              <a:t>Cooperation</a:t>
            </a:r>
          </a:p>
          <a:p>
            <a:r>
              <a:rPr lang="en-US" sz="2000" dirty="0" smtClean="0">
                <a:solidFill>
                  <a:schemeClr val="tx1"/>
                </a:solidFill>
              </a:rPr>
              <a:t>Electronic documentation changes clinician practice patterns</a:t>
            </a:r>
          </a:p>
          <a:p>
            <a:r>
              <a:rPr lang="en-US" sz="2000" dirty="0">
                <a:solidFill>
                  <a:schemeClr val="tx1"/>
                </a:solidFill>
              </a:rPr>
              <a:t>E</a:t>
            </a:r>
            <a:r>
              <a:rPr lang="en-US" sz="2000" dirty="0" smtClean="0">
                <a:solidFill>
                  <a:schemeClr val="tx1"/>
                </a:solidFill>
              </a:rPr>
              <a:t>lectronic documentation requires structure that otherwise is not mandatory</a:t>
            </a:r>
          </a:p>
          <a:p>
            <a:r>
              <a:rPr lang="en-US" sz="2000" dirty="0" smtClean="0">
                <a:solidFill>
                  <a:schemeClr val="tx1"/>
                </a:solidFill>
              </a:rPr>
              <a:t>Not everyone is comfortable with technology</a:t>
            </a:r>
          </a:p>
          <a:p>
            <a:r>
              <a:rPr lang="en-US" sz="2000" dirty="0" smtClean="0">
                <a:solidFill>
                  <a:schemeClr val="tx1"/>
                </a:solidFill>
              </a:rPr>
              <a:t>Change is difficult</a:t>
            </a:r>
          </a:p>
          <a:p>
            <a:pPr marL="0" indent="0">
              <a:buNone/>
            </a:pPr>
            <a:r>
              <a:rPr lang="en-US" sz="2000" dirty="0" smtClean="0">
                <a:solidFill>
                  <a:schemeClr val="tx1"/>
                </a:solidFill>
              </a:rPr>
              <a:t>Data Exchange Standards</a:t>
            </a:r>
          </a:p>
          <a:p>
            <a:r>
              <a:rPr lang="en-US" sz="2000" dirty="0">
                <a:solidFill>
                  <a:schemeClr val="tx1"/>
                </a:solidFill>
              </a:rPr>
              <a:t>As mentioned dozens of standard data formats exist and are in use.</a:t>
            </a:r>
          </a:p>
          <a:p>
            <a:pPr lvl="1"/>
            <a:r>
              <a:rPr lang="en-US" sz="2000" dirty="0">
                <a:solidFill>
                  <a:schemeClr val="tx1"/>
                </a:solidFill>
              </a:rPr>
              <a:t>Ensuring like systems use like standards is difficult</a:t>
            </a:r>
          </a:p>
          <a:p>
            <a:r>
              <a:rPr lang="en-US" sz="2000" dirty="0">
                <a:solidFill>
                  <a:schemeClr val="tx1"/>
                </a:solidFill>
              </a:rPr>
              <a:t>“Sure we’ll adopt a standard -  as long as it’s ours”</a:t>
            </a:r>
          </a:p>
          <a:p>
            <a:r>
              <a:rPr lang="en-US" sz="2000" dirty="0">
                <a:solidFill>
                  <a:schemeClr val="tx1"/>
                </a:solidFill>
              </a:rPr>
              <a:t>No formal regulatory body has oversight</a:t>
            </a:r>
          </a:p>
          <a:p>
            <a:pPr marL="0" indent="0">
              <a:buNone/>
            </a:pPr>
            <a:endParaRPr lang="en-US" sz="2000" dirty="0">
              <a:solidFill>
                <a:schemeClr val="tx1"/>
              </a:solidFill>
            </a:endParaRPr>
          </a:p>
          <a:p>
            <a:pPr marL="0" indent="0">
              <a:buNone/>
            </a:pPr>
            <a:r>
              <a:rPr lang="en-US" sz="2000" i="1" dirty="0">
                <a:solidFill>
                  <a:schemeClr val="tx1"/>
                </a:solidFill>
                <a:effectLst>
                  <a:outerShdw blurRad="38100" dist="38100" dir="2700000" algn="tl">
                    <a:srgbClr val="000000">
                      <a:alpha val="43137"/>
                    </a:srgbClr>
                  </a:outerShdw>
                </a:effectLst>
              </a:rPr>
              <a:t>* Will be driven by the government via the HIE mandate</a:t>
            </a:r>
          </a:p>
          <a:p>
            <a:pPr marL="0" indent="0">
              <a:buNone/>
            </a:pPr>
            <a:endParaRPr lang="en-US" sz="2000" dirty="0" smtClean="0">
              <a:solidFill>
                <a:schemeClr val="tx1"/>
              </a:solidFill>
            </a:endParaRPr>
          </a:p>
          <a:p>
            <a:endParaRPr lang="en-US" sz="2000" dirty="0" smtClean="0">
              <a:solidFill>
                <a:schemeClr val="tx1"/>
              </a:solidFill>
            </a:endParaRPr>
          </a:p>
          <a:p>
            <a:endParaRPr lang="en-US" sz="2000" dirty="0">
              <a:solidFill>
                <a:schemeClr val="tx1"/>
              </a:solidFill>
            </a:endParaRPr>
          </a:p>
        </p:txBody>
      </p:sp>
    </p:spTree>
    <p:extLst>
      <p:ext uri="{BB962C8B-B14F-4D97-AF65-F5344CB8AC3E}">
        <p14:creationId xmlns:p14="http://schemas.microsoft.com/office/powerpoint/2010/main" val="27310266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Barriers</a:t>
            </a:r>
            <a:endParaRPr lang="en-US" dirty="0"/>
          </a:p>
        </p:txBody>
      </p:sp>
      <p:sp>
        <p:nvSpPr>
          <p:cNvPr id="3" name="Content Placeholder 2"/>
          <p:cNvSpPr>
            <a:spLocks noGrp="1"/>
          </p:cNvSpPr>
          <p:nvPr>
            <p:ph idx="1"/>
          </p:nvPr>
        </p:nvSpPr>
        <p:spPr/>
        <p:txBody>
          <a:bodyPr/>
          <a:lstStyle/>
          <a:p>
            <a:pPr marL="0" indent="0">
              <a:buNone/>
            </a:pPr>
            <a:r>
              <a:rPr lang="en-US" sz="2000" dirty="0" smtClean="0">
                <a:solidFill>
                  <a:schemeClr val="tx1"/>
                </a:solidFill>
              </a:rPr>
              <a:t>Security</a:t>
            </a:r>
          </a:p>
          <a:p>
            <a:r>
              <a:rPr lang="en-US" sz="2000" dirty="0" smtClean="0">
                <a:solidFill>
                  <a:schemeClr val="tx1"/>
                </a:solidFill>
              </a:rPr>
              <a:t>Move over HIPAA – HITECH is here</a:t>
            </a:r>
          </a:p>
          <a:p>
            <a:r>
              <a:rPr lang="en-US" sz="2000" dirty="0" smtClean="0">
                <a:solidFill>
                  <a:schemeClr val="tx1"/>
                </a:solidFill>
              </a:rPr>
              <a:t>Healthcare is a large attack base</a:t>
            </a:r>
          </a:p>
          <a:p>
            <a:r>
              <a:rPr lang="en-US" sz="2000" dirty="0" smtClean="0">
                <a:solidFill>
                  <a:schemeClr val="tx1"/>
                </a:solidFill>
              </a:rPr>
              <a:t>Medical identity theft is very lucrative</a:t>
            </a:r>
          </a:p>
          <a:p>
            <a:r>
              <a:rPr lang="en-US" sz="2000" dirty="0" smtClean="0">
                <a:solidFill>
                  <a:schemeClr val="tx1"/>
                </a:solidFill>
              </a:rPr>
              <a:t>Regulations are overwhelming</a:t>
            </a:r>
          </a:p>
          <a:p>
            <a:pPr marL="0" indent="0">
              <a:buNone/>
            </a:pPr>
            <a:r>
              <a:rPr lang="en-US" sz="2000" dirty="0" smtClean="0">
                <a:solidFill>
                  <a:schemeClr val="tx1"/>
                </a:solidFill>
              </a:rPr>
              <a:t>Cost</a:t>
            </a:r>
          </a:p>
          <a:p>
            <a:r>
              <a:rPr lang="en-US" sz="2000" dirty="0">
                <a:solidFill>
                  <a:schemeClr val="tx1"/>
                </a:solidFill>
              </a:rPr>
              <a:t>A fully integrated suite of applications for a medium sided health system (St. John, Henry Ford, Beaumont, etc.) will be hundreds of millions to install</a:t>
            </a:r>
          </a:p>
          <a:p>
            <a:r>
              <a:rPr lang="en-US" sz="2000" dirty="0">
                <a:solidFill>
                  <a:schemeClr val="tx1"/>
                </a:solidFill>
              </a:rPr>
              <a:t>Post installation support (staff, maintenance costs, </a:t>
            </a:r>
            <a:r>
              <a:rPr lang="en-US" sz="2000" dirty="0" err="1">
                <a:solidFill>
                  <a:schemeClr val="tx1"/>
                </a:solidFill>
              </a:rPr>
              <a:t>etc</a:t>
            </a:r>
            <a:r>
              <a:rPr lang="en-US" sz="2000" dirty="0">
                <a:solidFill>
                  <a:schemeClr val="tx1"/>
                </a:solidFill>
              </a:rPr>
              <a:t>) are significant</a:t>
            </a:r>
          </a:p>
          <a:p>
            <a:r>
              <a:rPr lang="en-US" sz="2000" dirty="0">
                <a:solidFill>
                  <a:schemeClr val="tx1"/>
                </a:solidFill>
              </a:rPr>
              <a:t>You are never truly done implementing – EMR’s are living, breathing animals.</a:t>
            </a:r>
          </a:p>
          <a:p>
            <a:pPr marL="0" indent="0">
              <a:buNone/>
            </a:pPr>
            <a:endParaRPr lang="en-US" sz="2000" dirty="0" smtClean="0">
              <a:solidFill>
                <a:schemeClr val="tx1"/>
              </a:solidFill>
            </a:endParaRPr>
          </a:p>
        </p:txBody>
      </p:sp>
    </p:spTree>
    <p:extLst>
      <p:ext uri="{BB962C8B-B14F-4D97-AF65-F5344CB8AC3E}">
        <p14:creationId xmlns:p14="http://schemas.microsoft.com/office/powerpoint/2010/main" val="16473699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Knowledge Based Information</a:t>
            </a:r>
            <a:endParaRPr lang="en-US" dirty="0"/>
          </a:p>
        </p:txBody>
      </p:sp>
      <p:sp>
        <p:nvSpPr>
          <p:cNvPr id="3" name="Content Placeholder 2"/>
          <p:cNvSpPr>
            <a:spLocks noGrp="1"/>
          </p:cNvSpPr>
          <p:nvPr>
            <p:ph idx="1"/>
          </p:nvPr>
        </p:nvSpPr>
        <p:spPr/>
        <p:txBody>
          <a:bodyPr/>
          <a:lstStyle/>
          <a:p>
            <a:r>
              <a:rPr lang="en-US" dirty="0" smtClean="0">
                <a:solidFill>
                  <a:schemeClr val="tx1"/>
                </a:solidFill>
              </a:rPr>
              <a:t>Evidenced based care often based on personal experience, not evidence</a:t>
            </a:r>
          </a:p>
          <a:p>
            <a:r>
              <a:rPr lang="en-US" dirty="0" smtClean="0">
                <a:solidFill>
                  <a:schemeClr val="tx1"/>
                </a:solidFill>
              </a:rPr>
              <a:t>Providing real time information for decision making is vital</a:t>
            </a:r>
          </a:p>
          <a:p>
            <a:pPr lvl="1"/>
            <a:r>
              <a:rPr lang="en-US" dirty="0" smtClean="0">
                <a:solidFill>
                  <a:schemeClr val="tx1"/>
                </a:solidFill>
              </a:rPr>
              <a:t>Must be easy to access (think Google)</a:t>
            </a:r>
          </a:p>
          <a:p>
            <a:pPr lvl="1"/>
            <a:r>
              <a:rPr lang="en-US" dirty="0" smtClean="0">
                <a:solidFill>
                  <a:schemeClr val="tx1"/>
                </a:solidFill>
              </a:rPr>
              <a:t>Must be timely</a:t>
            </a:r>
          </a:p>
          <a:p>
            <a:pPr lvl="1"/>
            <a:r>
              <a:rPr lang="en-US" dirty="0" smtClean="0">
                <a:solidFill>
                  <a:schemeClr val="tx1"/>
                </a:solidFill>
              </a:rPr>
              <a:t>Must be consistent</a:t>
            </a:r>
          </a:p>
          <a:p>
            <a:r>
              <a:rPr lang="en-US" dirty="0" smtClean="0">
                <a:solidFill>
                  <a:schemeClr val="tx1"/>
                </a:solidFill>
              </a:rPr>
              <a:t>Integrated, single sign on access</a:t>
            </a:r>
          </a:p>
          <a:p>
            <a:pPr lvl="1"/>
            <a:r>
              <a:rPr lang="en-US" dirty="0" smtClean="0">
                <a:solidFill>
                  <a:schemeClr val="tx1"/>
                </a:solidFill>
              </a:rPr>
              <a:t>Embed knowledge sources in an overall “portal” with the EMR</a:t>
            </a:r>
          </a:p>
          <a:p>
            <a:r>
              <a:rPr lang="en-US" dirty="0" smtClean="0">
                <a:solidFill>
                  <a:schemeClr val="tx1"/>
                </a:solidFill>
              </a:rPr>
              <a:t>Large gap between need and availability</a:t>
            </a:r>
          </a:p>
          <a:p>
            <a:pPr lvl="1"/>
            <a:endParaRPr lang="en-US" dirty="0">
              <a:solidFill>
                <a:schemeClr val="tx1"/>
              </a:solidFill>
            </a:endParaRPr>
          </a:p>
        </p:txBody>
      </p:sp>
    </p:spTree>
    <p:extLst>
      <p:ext uri="{BB962C8B-B14F-4D97-AF65-F5344CB8AC3E}">
        <p14:creationId xmlns:p14="http://schemas.microsoft.com/office/powerpoint/2010/main" val="40831324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3" name="Content Placeholder 2"/>
          <p:cNvSpPr>
            <a:spLocks noGrp="1"/>
          </p:cNvSpPr>
          <p:nvPr>
            <p:ph idx="1"/>
          </p:nvPr>
        </p:nvSpPr>
        <p:spPr/>
        <p:txBody>
          <a:bodyPr/>
          <a:lstStyle/>
          <a:p>
            <a:r>
              <a:rPr lang="en-US" dirty="0" smtClean="0">
                <a:solidFill>
                  <a:schemeClr val="tx1"/>
                </a:solidFill>
              </a:rPr>
              <a:t>Why all the effort?</a:t>
            </a:r>
          </a:p>
          <a:p>
            <a:r>
              <a:rPr lang="en-US" dirty="0" smtClean="0">
                <a:solidFill>
                  <a:schemeClr val="tx1"/>
                </a:solidFill>
              </a:rPr>
              <a:t>Electronic Health Records</a:t>
            </a:r>
          </a:p>
          <a:p>
            <a:r>
              <a:rPr lang="en-US" dirty="0" smtClean="0">
                <a:solidFill>
                  <a:schemeClr val="tx1"/>
                </a:solidFill>
              </a:rPr>
              <a:t>Adoption Timeline</a:t>
            </a:r>
          </a:p>
          <a:p>
            <a:r>
              <a:rPr lang="en-US" dirty="0" smtClean="0">
                <a:solidFill>
                  <a:schemeClr val="tx1"/>
                </a:solidFill>
              </a:rPr>
              <a:t>Goals / Incentives</a:t>
            </a:r>
          </a:p>
          <a:p>
            <a:r>
              <a:rPr lang="en-US" dirty="0" smtClean="0">
                <a:solidFill>
                  <a:schemeClr val="tx1"/>
                </a:solidFill>
              </a:rPr>
              <a:t>Barriers</a:t>
            </a:r>
          </a:p>
          <a:p>
            <a:r>
              <a:rPr lang="en-US" dirty="0" smtClean="0">
                <a:solidFill>
                  <a:schemeClr val="tx1"/>
                </a:solidFill>
              </a:rPr>
              <a:t>Knowledge Based Information </a:t>
            </a:r>
          </a:p>
          <a:p>
            <a:r>
              <a:rPr lang="en-US" dirty="0" smtClean="0">
                <a:solidFill>
                  <a:schemeClr val="tx1"/>
                </a:solidFill>
              </a:rPr>
              <a:t>Questions</a:t>
            </a:r>
            <a:endParaRPr lang="en-US" dirty="0">
              <a:solidFill>
                <a:schemeClr val="tx1"/>
              </a:solidFill>
            </a:endParaRPr>
          </a:p>
        </p:txBody>
      </p:sp>
    </p:spTree>
    <p:extLst>
      <p:ext uri="{BB962C8B-B14F-4D97-AF65-F5344CB8AC3E}">
        <p14:creationId xmlns:p14="http://schemas.microsoft.com/office/powerpoint/2010/main" val="69500776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Sladen</a:t>
            </a:r>
            <a:r>
              <a:rPr lang="en-US" dirty="0" smtClean="0"/>
              <a:t> Library</a:t>
            </a:r>
            <a:endParaRPr lang="en-US"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96007" y="1464945"/>
            <a:ext cx="7333593" cy="53168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5757030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does the Future Hold?</a:t>
            </a:r>
            <a:endParaRPr lang="en-US" dirty="0"/>
          </a:p>
        </p:txBody>
      </p:sp>
      <p:sp>
        <p:nvSpPr>
          <p:cNvPr id="3" name="Content Placeholder 2"/>
          <p:cNvSpPr>
            <a:spLocks noGrp="1"/>
          </p:cNvSpPr>
          <p:nvPr>
            <p:ph idx="1"/>
          </p:nvPr>
        </p:nvSpPr>
        <p:spPr>
          <a:xfrm>
            <a:off x="228600" y="1447800"/>
            <a:ext cx="8716963" cy="4929188"/>
          </a:xfrm>
        </p:spPr>
        <p:txBody>
          <a:bodyPr/>
          <a:lstStyle/>
          <a:p>
            <a:r>
              <a:rPr lang="en-US" dirty="0" smtClean="0">
                <a:solidFill>
                  <a:schemeClr val="tx1"/>
                </a:solidFill>
              </a:rPr>
              <a:t>Integration of resources</a:t>
            </a:r>
          </a:p>
          <a:p>
            <a:pPr lvl="1"/>
            <a:r>
              <a:rPr lang="en-US" dirty="0" smtClean="0">
                <a:solidFill>
                  <a:schemeClr val="tx1"/>
                </a:solidFill>
              </a:rPr>
              <a:t>Data seamlessly integrated across the entire continuum of care</a:t>
            </a:r>
          </a:p>
          <a:p>
            <a:pPr lvl="1"/>
            <a:r>
              <a:rPr lang="en-US" dirty="0" smtClean="0">
                <a:solidFill>
                  <a:schemeClr val="tx1"/>
                </a:solidFill>
              </a:rPr>
              <a:t>Availability is almost immediate</a:t>
            </a:r>
          </a:p>
          <a:p>
            <a:r>
              <a:rPr lang="en-US" dirty="0" smtClean="0">
                <a:solidFill>
                  <a:schemeClr val="tx1"/>
                </a:solidFill>
              </a:rPr>
              <a:t>Mobility</a:t>
            </a:r>
          </a:p>
          <a:p>
            <a:pPr lvl="1"/>
            <a:r>
              <a:rPr lang="en-US" dirty="0" smtClean="0">
                <a:solidFill>
                  <a:schemeClr val="tx1"/>
                </a:solidFill>
              </a:rPr>
              <a:t>Integration with smart devices (</a:t>
            </a:r>
            <a:r>
              <a:rPr lang="en-US" dirty="0" err="1" smtClean="0">
                <a:solidFill>
                  <a:schemeClr val="tx1"/>
                </a:solidFill>
              </a:rPr>
              <a:t>iPads</a:t>
            </a:r>
            <a:r>
              <a:rPr lang="en-US" dirty="0" smtClean="0">
                <a:solidFill>
                  <a:schemeClr val="tx1"/>
                </a:solidFill>
              </a:rPr>
              <a:t>, Tablets, Smart Phones) is the current direction</a:t>
            </a:r>
          </a:p>
          <a:p>
            <a:pPr lvl="1"/>
            <a:r>
              <a:rPr lang="en-US" dirty="0" smtClean="0">
                <a:solidFill>
                  <a:schemeClr val="tx1"/>
                </a:solidFill>
              </a:rPr>
              <a:t>Seamless care – even when off campus</a:t>
            </a:r>
          </a:p>
          <a:p>
            <a:r>
              <a:rPr lang="en-US" dirty="0" smtClean="0">
                <a:solidFill>
                  <a:schemeClr val="tx1"/>
                </a:solidFill>
              </a:rPr>
              <a:t>Integrated information</a:t>
            </a:r>
          </a:p>
          <a:p>
            <a:pPr lvl="1"/>
            <a:r>
              <a:rPr lang="en-US" dirty="0" smtClean="0">
                <a:solidFill>
                  <a:schemeClr val="tx1"/>
                </a:solidFill>
              </a:rPr>
              <a:t>Appropriate popup messages linking to evidenced based references</a:t>
            </a:r>
          </a:p>
          <a:p>
            <a:pPr lvl="1"/>
            <a:r>
              <a:rPr lang="en-US" dirty="0" smtClean="0">
                <a:solidFill>
                  <a:schemeClr val="tx1"/>
                </a:solidFill>
              </a:rPr>
              <a:t>Suggested care interventions based on existing data</a:t>
            </a:r>
          </a:p>
          <a:p>
            <a:pPr lvl="1"/>
            <a:r>
              <a:rPr lang="en-US" dirty="0" smtClean="0">
                <a:solidFill>
                  <a:schemeClr val="tx1"/>
                </a:solidFill>
              </a:rPr>
              <a:t>Predictive modeling for disease, age and demographics</a:t>
            </a:r>
          </a:p>
        </p:txBody>
      </p:sp>
    </p:spTree>
    <p:extLst>
      <p:ext uri="{BB962C8B-B14F-4D97-AF65-F5344CB8AC3E}">
        <p14:creationId xmlns:p14="http://schemas.microsoft.com/office/powerpoint/2010/main" val="289518230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pic>
        <p:nvPicPr>
          <p:cNvPr id="2050" name="Picture 2" descr="C:\Users\gpatter1\AppData\Local\Microsoft\Windows\Temporary Internet Files\Content.IE5\KN8QKV19\MM900172629[1].gif"/>
          <p:cNvPicPr>
            <a:picLocks noGrp="1" noChangeAspect="1" noChangeArrowheads="1" noCrop="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3276600" y="2590799"/>
            <a:ext cx="2362200" cy="26996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3027393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Healthcare Costs</a:t>
            </a:r>
            <a:endParaRPr lang="en-US" dirty="0"/>
          </a:p>
        </p:txBody>
      </p:sp>
      <p:pic>
        <p:nvPicPr>
          <p:cNvPr id="1026" name="Picture 2" descr="US-OECD-Healthcar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1522228"/>
            <a:ext cx="7543800" cy="53013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8145430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Quality is the Best?</a:t>
            </a:r>
            <a:endParaRPr lang="en-US" dirty="0"/>
          </a:p>
        </p:txBody>
      </p:sp>
      <p:sp>
        <p:nvSpPr>
          <p:cNvPr id="3" name="Rectangle 2"/>
          <p:cNvSpPr/>
          <p:nvPr/>
        </p:nvSpPr>
        <p:spPr>
          <a:xfrm>
            <a:off x="533400" y="1981200"/>
            <a:ext cx="8001000" cy="2616101"/>
          </a:xfrm>
          <a:prstGeom prst="rect">
            <a:avLst/>
          </a:prstGeom>
        </p:spPr>
        <p:txBody>
          <a:bodyPr wrap="square">
            <a:spAutoFit/>
          </a:bodyPr>
          <a:lstStyle/>
          <a:p>
            <a:pPr marL="285750" indent="-285750">
              <a:buFont typeface="Arial" pitchFamily="34" charset="0"/>
              <a:buChar char="•"/>
            </a:pPr>
            <a:r>
              <a:rPr lang="en-US" sz="1400" dirty="0"/>
              <a:t>On a per capita basis also the U.S. spent the highest with a total of $7,290 which is two-and-half times the OECD average </a:t>
            </a:r>
          </a:p>
          <a:p>
            <a:pPr marL="285750" indent="-285750">
              <a:buFont typeface="Arial" pitchFamily="34" charset="0"/>
              <a:buChar char="•"/>
            </a:pPr>
            <a:r>
              <a:rPr lang="en-US" sz="1400" dirty="0" smtClean="0"/>
              <a:t>Despite </a:t>
            </a:r>
            <a:r>
              <a:rPr lang="en-US" sz="1400" dirty="0"/>
              <a:t>spending the most, the U.S. provides health care coverage for only the elderly, disabled and some of the poor people </a:t>
            </a:r>
          </a:p>
          <a:p>
            <a:pPr marL="696913" lvl="1" indent="-285750">
              <a:buFont typeface="Arial" pitchFamily="34" charset="0"/>
              <a:buChar char="•"/>
            </a:pPr>
            <a:r>
              <a:rPr lang="en-US" sz="1200" i="1" dirty="0"/>
              <a:t>In comparison, the same amount is enough to provide universal health care insurance by the government for all citizens in other OECD countries </a:t>
            </a:r>
          </a:p>
          <a:p>
            <a:pPr marL="285750" indent="-285750">
              <a:buFont typeface="Arial" pitchFamily="34" charset="0"/>
              <a:buChar char="•"/>
            </a:pPr>
            <a:r>
              <a:rPr lang="en-US" sz="1400" dirty="0" smtClean="0"/>
              <a:t>Life </a:t>
            </a:r>
            <a:r>
              <a:rPr lang="en-US" sz="1400" dirty="0"/>
              <a:t>expectancy in the U.S. is lower when compared with Japan</a:t>
            </a:r>
            <a:r>
              <a:rPr lang="en-US" sz="1400" dirty="0" smtClean="0"/>
              <a:t>, Switzerland</a:t>
            </a:r>
            <a:r>
              <a:rPr lang="en-US" sz="1400" dirty="0"/>
              <a:t>, Canada and Australia </a:t>
            </a:r>
          </a:p>
          <a:p>
            <a:pPr marL="285750" indent="-285750">
              <a:buFont typeface="Arial" pitchFamily="34" charset="0"/>
              <a:buChar char="•"/>
            </a:pPr>
            <a:r>
              <a:rPr lang="en-US" sz="1400" dirty="0"/>
              <a:t>Infant morality rates in the U.S. is higher than most OECD countries. In 2006, it was 6.7 per live births relative to OECD average of 4.7 </a:t>
            </a:r>
          </a:p>
          <a:p>
            <a:pPr marL="285750" indent="-285750">
              <a:buFont typeface="Arial" pitchFamily="34" charset="0"/>
              <a:buChar char="•"/>
            </a:pPr>
            <a:r>
              <a:rPr lang="en-US" sz="1400" dirty="0"/>
              <a:t>The proportion of daily smokers has fallen the most (&gt; 50%) between 1980 and 2007 in the U.S. due to public awareness and high taxation </a:t>
            </a:r>
          </a:p>
        </p:txBody>
      </p:sp>
    </p:spTree>
    <p:extLst>
      <p:ext uri="{BB962C8B-B14F-4D97-AF65-F5344CB8AC3E}">
        <p14:creationId xmlns:p14="http://schemas.microsoft.com/office/powerpoint/2010/main" val="397090397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Dr. Don Berwick</a:t>
            </a:r>
            <a:endParaRPr lang="en-US" dirty="0"/>
          </a:p>
        </p:txBody>
      </p:sp>
      <p:sp>
        <p:nvSpPr>
          <p:cNvPr id="3" name="Rectangle 2"/>
          <p:cNvSpPr/>
          <p:nvPr/>
        </p:nvSpPr>
        <p:spPr>
          <a:xfrm>
            <a:off x="457199" y="1524000"/>
            <a:ext cx="8397949" cy="3693319"/>
          </a:xfrm>
          <a:prstGeom prst="rect">
            <a:avLst/>
          </a:prstGeom>
        </p:spPr>
        <p:txBody>
          <a:bodyPr wrap="square">
            <a:spAutoFit/>
          </a:bodyPr>
          <a:lstStyle/>
          <a:p>
            <a:r>
              <a:rPr lang="en-US" sz="1400" dirty="0" smtClean="0"/>
              <a:t>Former head of the Center for Medicare and </a:t>
            </a:r>
            <a:r>
              <a:rPr lang="en-US" sz="1400" dirty="0" err="1" smtClean="0"/>
              <a:t>Medcare</a:t>
            </a:r>
            <a:r>
              <a:rPr lang="en-US" sz="1400" dirty="0" smtClean="0"/>
              <a:t> Services (CMS) lists six </a:t>
            </a:r>
            <a:r>
              <a:rPr lang="en-US" sz="1400" dirty="0"/>
              <a:t>major drivers of healthcare costs</a:t>
            </a:r>
            <a:r>
              <a:rPr lang="en-US" sz="1400" dirty="0" smtClean="0"/>
              <a:t>:</a:t>
            </a:r>
          </a:p>
          <a:p>
            <a:endParaRPr lang="en-US" sz="1400" dirty="0"/>
          </a:p>
          <a:p>
            <a:pPr marL="342900" indent="-342900">
              <a:buAutoNum type="arabicPeriod"/>
            </a:pPr>
            <a:r>
              <a:rPr lang="en-US" sz="1400" b="1" dirty="0" smtClean="0"/>
              <a:t>Failure </a:t>
            </a:r>
            <a:r>
              <a:rPr lang="en-US" sz="1400" b="1" dirty="0"/>
              <a:t>of coordination:</a:t>
            </a:r>
            <a:r>
              <a:rPr lang="en-US" sz="1400" dirty="0"/>
              <a:t> </a:t>
            </a:r>
            <a:r>
              <a:rPr lang="en-US" sz="1200" dirty="0"/>
              <a:t>"When handoffs don't go well, costs go up and quality goes down," </a:t>
            </a:r>
            <a:endParaRPr lang="en-US" sz="1200" dirty="0" smtClean="0"/>
          </a:p>
          <a:p>
            <a:pPr marL="342900" indent="-342900">
              <a:buAutoNum type="arabicPeriod"/>
            </a:pPr>
            <a:r>
              <a:rPr lang="en-US" sz="1400" b="1" dirty="0" smtClean="0"/>
              <a:t>Process </a:t>
            </a:r>
            <a:r>
              <a:rPr lang="en-US" sz="1400" b="1" dirty="0"/>
              <a:t>failures:</a:t>
            </a:r>
            <a:r>
              <a:rPr lang="en-US" sz="1400" dirty="0"/>
              <a:t> </a:t>
            </a:r>
            <a:r>
              <a:rPr lang="en-US" sz="1200" dirty="0"/>
              <a:t>When you're executing a process but don't do it correctly, scientifically or reliably. One big example, Berwick said, is hospital-acquired </a:t>
            </a:r>
            <a:r>
              <a:rPr lang="en-US" sz="1200" dirty="0" smtClean="0"/>
              <a:t>infections.</a:t>
            </a:r>
          </a:p>
          <a:p>
            <a:pPr marL="342900" indent="-342900">
              <a:buAutoNum type="arabicPeriod"/>
            </a:pPr>
            <a:r>
              <a:rPr lang="en-US" sz="1400" b="1" dirty="0" smtClean="0"/>
              <a:t>Overtreatment</a:t>
            </a:r>
            <a:r>
              <a:rPr lang="en-US" sz="1400" b="1" dirty="0"/>
              <a:t>:</a:t>
            </a:r>
            <a:r>
              <a:rPr lang="en-US" sz="1400" dirty="0"/>
              <a:t> </a:t>
            </a:r>
            <a:r>
              <a:rPr lang="en-US" sz="1200" dirty="0"/>
              <a:t>"There's a lot done in healthcare that can not possibly help the patient and I'm not talking about end-of-life care. I'm talking about you and me when we go in when we have a viral cold and we get an antibiotic," he said. </a:t>
            </a:r>
            <a:endParaRPr lang="en-US" sz="1200" dirty="0" smtClean="0"/>
          </a:p>
          <a:p>
            <a:pPr marL="342900" indent="-342900">
              <a:buAutoNum type="arabicPeriod"/>
            </a:pPr>
            <a:r>
              <a:rPr lang="en-US" sz="1400" b="1" dirty="0" smtClean="0"/>
              <a:t>CMS's </a:t>
            </a:r>
            <a:r>
              <a:rPr lang="en-US" sz="1400" b="1" dirty="0"/>
              <a:t>own administrative burdens:</a:t>
            </a:r>
            <a:r>
              <a:rPr lang="en-US" sz="1200" dirty="0"/>
              <a:t> Numerous record keeping and administrative requirements and forms. CMS has launched an effort to delete many of these mandates that don't add value or quality to care</a:t>
            </a:r>
            <a:r>
              <a:rPr lang="en-US" sz="1200" dirty="0" smtClean="0"/>
              <a:t>.</a:t>
            </a:r>
          </a:p>
          <a:p>
            <a:pPr marL="342900" indent="-342900">
              <a:buAutoNum type="arabicPeriod"/>
            </a:pPr>
            <a:r>
              <a:rPr lang="en-US" sz="1400" b="1" dirty="0" smtClean="0"/>
              <a:t>Pricing </a:t>
            </a:r>
            <a:r>
              <a:rPr lang="en-US" sz="1400" b="1" dirty="0"/>
              <a:t>failures:</a:t>
            </a:r>
            <a:r>
              <a:rPr lang="en-US" sz="1400" dirty="0"/>
              <a:t> </a:t>
            </a:r>
            <a:r>
              <a:rPr lang="en-US" sz="1200" dirty="0"/>
              <a:t>"We have very good evidence first of enormous price differences of the exact same service between here and other countries. The differences are orders of magnitude," Berwick said. He gave as examples the costs of MRI testing, and certain kinds of durable medical equipment and </a:t>
            </a:r>
            <a:r>
              <a:rPr lang="en-US" sz="1200" dirty="0" smtClean="0"/>
              <a:t>prosthetics.</a:t>
            </a:r>
          </a:p>
          <a:p>
            <a:pPr marL="342900" indent="-342900">
              <a:buAutoNum type="arabicPeriod"/>
            </a:pPr>
            <a:r>
              <a:rPr lang="en-US" sz="1400" b="1" dirty="0" smtClean="0"/>
              <a:t>Fraud </a:t>
            </a:r>
            <a:r>
              <a:rPr lang="en-US" sz="1400" b="1" dirty="0"/>
              <a:t>and abuse:</a:t>
            </a:r>
            <a:r>
              <a:rPr lang="en-US" sz="1400" dirty="0"/>
              <a:t> </a:t>
            </a:r>
            <a:r>
              <a:rPr lang="en-US" sz="1200" dirty="0"/>
              <a:t>Berwick said some of this is linked to organized crime. Authority in the Affordable Care Act has enabled federal agencies to pre-screen suppliers and providers to assure they haven't been implicated in prior scams.</a:t>
            </a:r>
          </a:p>
          <a:p>
            <a:pPr marL="342900" indent="-342900">
              <a:buAutoNum type="arabicPeriod"/>
            </a:pPr>
            <a:endParaRPr lang="en-US" sz="1200" dirty="0"/>
          </a:p>
        </p:txBody>
      </p:sp>
    </p:spTree>
    <p:extLst>
      <p:ext uri="{BB962C8B-B14F-4D97-AF65-F5344CB8AC3E}">
        <p14:creationId xmlns:p14="http://schemas.microsoft.com/office/powerpoint/2010/main" val="38321750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an Electronic Health Record?</a:t>
            </a:r>
            <a:endParaRPr lang="en-US" dirty="0"/>
          </a:p>
        </p:txBody>
      </p:sp>
      <p:sp>
        <p:nvSpPr>
          <p:cNvPr id="3" name="Content Placeholder 2"/>
          <p:cNvSpPr>
            <a:spLocks noGrp="1"/>
          </p:cNvSpPr>
          <p:nvPr>
            <p:ph idx="1"/>
          </p:nvPr>
        </p:nvSpPr>
        <p:spPr/>
        <p:txBody>
          <a:bodyPr/>
          <a:lstStyle/>
          <a:p>
            <a:pPr marL="0" indent="0">
              <a:buNone/>
            </a:pPr>
            <a:r>
              <a:rPr lang="en-US" i="1" dirty="0" smtClean="0">
                <a:solidFill>
                  <a:schemeClr val="tx1"/>
                </a:solidFill>
              </a:rPr>
              <a:t>Per HIMSS – “The Electronic Health Record (EHR) is a longitudinal electronic record of patient health information generated by one or more encounters in any care delivery setting. Included in this information are patient demographics, progress notes, problems, medications, vital signs, past medical history, immunizations, laboratory data and radiology reports. The EHR automates and streamlines the clinician's workflow.”</a:t>
            </a:r>
            <a:endParaRPr lang="en-US" i="1" dirty="0">
              <a:solidFill>
                <a:schemeClr val="tx1"/>
              </a:solidFill>
            </a:endParaRPr>
          </a:p>
        </p:txBody>
      </p:sp>
    </p:spTree>
    <p:extLst>
      <p:ext uri="{BB962C8B-B14F-4D97-AF65-F5344CB8AC3E}">
        <p14:creationId xmlns:p14="http://schemas.microsoft.com/office/powerpoint/2010/main" val="13753696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an Electronic Health Record?</a:t>
            </a:r>
            <a:endParaRPr lang="en-US" dirty="0"/>
          </a:p>
        </p:txBody>
      </p:sp>
      <p:sp>
        <p:nvSpPr>
          <p:cNvPr id="3" name="Content Placeholder 2"/>
          <p:cNvSpPr>
            <a:spLocks noGrp="1"/>
          </p:cNvSpPr>
          <p:nvPr>
            <p:ph idx="1"/>
          </p:nvPr>
        </p:nvSpPr>
        <p:spPr/>
        <p:txBody>
          <a:bodyPr/>
          <a:lstStyle/>
          <a:p>
            <a:r>
              <a:rPr lang="en-US" b="1" u="sng" dirty="0" smtClean="0">
                <a:solidFill>
                  <a:schemeClr val="tx1"/>
                </a:solidFill>
              </a:rPr>
              <a:t>Electronic Medical Record (EMR) </a:t>
            </a:r>
            <a:r>
              <a:rPr lang="en-US" dirty="0" smtClean="0">
                <a:solidFill>
                  <a:schemeClr val="tx1"/>
                </a:solidFill>
              </a:rPr>
              <a:t>– An electronic record of care </a:t>
            </a:r>
            <a:r>
              <a:rPr lang="en-US" i="1" dirty="0" smtClean="0">
                <a:solidFill>
                  <a:schemeClr val="tx1"/>
                </a:solidFill>
                <a:effectLst>
                  <a:outerShdw blurRad="38100" dist="38100" dir="2700000" algn="tl">
                    <a:srgbClr val="000000">
                      <a:alpha val="43137"/>
                    </a:srgbClr>
                  </a:outerShdw>
                </a:effectLst>
              </a:rPr>
              <a:t>in a given provider environment </a:t>
            </a:r>
            <a:r>
              <a:rPr lang="en-US" dirty="0" smtClean="0">
                <a:solidFill>
                  <a:schemeClr val="tx1"/>
                </a:solidFill>
              </a:rPr>
              <a:t>which can be stored on one or many platforms.</a:t>
            </a:r>
          </a:p>
          <a:p>
            <a:pPr lvl="1"/>
            <a:r>
              <a:rPr lang="en-US" dirty="0" smtClean="0">
                <a:solidFill>
                  <a:schemeClr val="tx1"/>
                </a:solidFill>
              </a:rPr>
              <a:t>Prominent in hospitals, physician offices and ancillary centers.</a:t>
            </a:r>
          </a:p>
          <a:p>
            <a:pPr lvl="1"/>
            <a:r>
              <a:rPr lang="en-US" dirty="0" smtClean="0">
                <a:solidFill>
                  <a:schemeClr val="tx1"/>
                </a:solidFill>
              </a:rPr>
              <a:t>Can be a single platform (Cerner, Epic) or a collection of multiple platforms (Lab, PACS, RIS, </a:t>
            </a:r>
            <a:r>
              <a:rPr lang="en-US" dirty="0" err="1" smtClean="0">
                <a:solidFill>
                  <a:schemeClr val="tx1"/>
                </a:solidFill>
              </a:rPr>
              <a:t>HemOnc</a:t>
            </a:r>
            <a:r>
              <a:rPr lang="en-US" dirty="0" smtClean="0">
                <a:solidFill>
                  <a:schemeClr val="tx1"/>
                </a:solidFill>
              </a:rPr>
              <a:t>).</a:t>
            </a:r>
          </a:p>
          <a:p>
            <a:pPr lvl="1"/>
            <a:r>
              <a:rPr lang="en-US" dirty="0" smtClean="0">
                <a:solidFill>
                  <a:schemeClr val="tx1"/>
                </a:solidFill>
              </a:rPr>
              <a:t>Populated with documentation and results from care delivered.</a:t>
            </a:r>
          </a:p>
          <a:p>
            <a:r>
              <a:rPr lang="en-US" b="1" u="sng" dirty="0" smtClean="0">
                <a:solidFill>
                  <a:schemeClr val="tx1"/>
                </a:solidFill>
              </a:rPr>
              <a:t>Personal Health Record </a:t>
            </a:r>
            <a:r>
              <a:rPr lang="en-US" dirty="0" smtClean="0">
                <a:solidFill>
                  <a:schemeClr val="tx1"/>
                </a:solidFill>
              </a:rPr>
              <a:t>– An electronic record of care </a:t>
            </a:r>
            <a:r>
              <a:rPr lang="en-US" i="1" dirty="0" smtClean="0">
                <a:solidFill>
                  <a:schemeClr val="tx1"/>
                </a:solidFill>
                <a:effectLst>
                  <a:outerShdw blurRad="38100" dist="38100" dir="2700000" algn="tl">
                    <a:srgbClr val="000000">
                      <a:alpha val="43137"/>
                    </a:srgbClr>
                  </a:outerShdw>
                </a:effectLst>
              </a:rPr>
              <a:t>across multiple environments collected via interface or personal reporting </a:t>
            </a:r>
            <a:r>
              <a:rPr lang="en-US" dirty="0" smtClean="0">
                <a:solidFill>
                  <a:schemeClr val="tx1"/>
                </a:solidFill>
              </a:rPr>
              <a:t>with the goal of consolidating all care for a given patient.</a:t>
            </a:r>
          </a:p>
          <a:p>
            <a:pPr lvl="1"/>
            <a:r>
              <a:rPr lang="en-US" i="1" dirty="0" smtClean="0">
                <a:solidFill>
                  <a:schemeClr val="tx1"/>
                </a:solidFill>
              </a:rPr>
              <a:t>Can be online, portable memory stick or paper</a:t>
            </a:r>
            <a:endParaRPr lang="en-US" i="1" dirty="0">
              <a:solidFill>
                <a:schemeClr val="tx1"/>
              </a:solidFill>
            </a:endParaRPr>
          </a:p>
        </p:txBody>
      </p:sp>
    </p:spTree>
    <p:extLst>
      <p:ext uri="{BB962C8B-B14F-4D97-AF65-F5344CB8AC3E}">
        <p14:creationId xmlns:p14="http://schemas.microsoft.com/office/powerpoint/2010/main" val="356895336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Electronic Health Record</a:t>
            </a:r>
            <a:endParaRPr lang="en-US" dirty="0"/>
          </a:p>
        </p:txBody>
      </p:sp>
      <p:sp>
        <p:nvSpPr>
          <p:cNvPr id="3" name="Content Placeholder 2"/>
          <p:cNvSpPr>
            <a:spLocks noGrp="1"/>
          </p:cNvSpPr>
          <p:nvPr>
            <p:ph idx="1"/>
          </p:nvPr>
        </p:nvSpPr>
        <p:spPr/>
        <p:txBody>
          <a:bodyPr/>
          <a:lstStyle/>
          <a:p>
            <a:r>
              <a:rPr lang="en-US" dirty="0" smtClean="0">
                <a:solidFill>
                  <a:schemeClr val="tx1"/>
                </a:solidFill>
              </a:rPr>
              <a:t>The ultimate goal is to allow for seamless data sharing across the entire care delivery system, from hospitals to physician offices, pharmacies to durable medical equipment companies.  </a:t>
            </a:r>
          </a:p>
          <a:p>
            <a:r>
              <a:rPr lang="en-US" dirty="0" smtClean="0">
                <a:solidFill>
                  <a:schemeClr val="tx1"/>
                </a:solidFill>
              </a:rPr>
              <a:t>Examples of the benefit if this is done properly:</a:t>
            </a:r>
          </a:p>
          <a:p>
            <a:pPr lvl="1"/>
            <a:r>
              <a:rPr lang="en-US" i="1" dirty="0" smtClean="0">
                <a:solidFill>
                  <a:schemeClr val="tx1"/>
                </a:solidFill>
              </a:rPr>
              <a:t>Office visit notes will be immediately available in an emergency room or urgent care setting</a:t>
            </a:r>
          </a:p>
          <a:p>
            <a:pPr lvl="1"/>
            <a:r>
              <a:rPr lang="en-US" i="1" dirty="0" smtClean="0">
                <a:solidFill>
                  <a:schemeClr val="tx1"/>
                </a:solidFill>
              </a:rPr>
              <a:t>Your primary care physician will know immediately when you are receiving care somewhere else. </a:t>
            </a:r>
          </a:p>
          <a:p>
            <a:pPr lvl="1"/>
            <a:r>
              <a:rPr lang="en-US" i="1" dirty="0" smtClean="0">
                <a:solidFill>
                  <a:schemeClr val="tx1"/>
                </a:solidFill>
              </a:rPr>
              <a:t>Allergy, Medication list and previous visit information will be available immediately</a:t>
            </a:r>
          </a:p>
          <a:p>
            <a:pPr lvl="1"/>
            <a:r>
              <a:rPr lang="en-US" i="1" dirty="0" smtClean="0">
                <a:solidFill>
                  <a:schemeClr val="tx1"/>
                </a:solidFill>
              </a:rPr>
              <a:t>Billing will be based on actual care delivered in an automated fashion</a:t>
            </a:r>
          </a:p>
          <a:p>
            <a:pPr lvl="1"/>
            <a:r>
              <a:rPr lang="en-US" i="1" dirty="0" smtClean="0">
                <a:solidFill>
                  <a:schemeClr val="tx1"/>
                </a:solidFill>
              </a:rPr>
              <a:t>Disease monitoring will be data driven</a:t>
            </a:r>
            <a:endParaRPr lang="en-US" i="1" dirty="0">
              <a:solidFill>
                <a:schemeClr val="tx1"/>
              </a:solidFill>
            </a:endParaRPr>
          </a:p>
        </p:txBody>
      </p:sp>
    </p:spTree>
    <p:extLst>
      <p:ext uri="{BB962C8B-B14F-4D97-AF65-F5344CB8AC3E}">
        <p14:creationId xmlns:p14="http://schemas.microsoft.com/office/powerpoint/2010/main" val="28057310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Adoption Timeline</a:t>
            </a:r>
            <a:endParaRPr lang="en-US" dirty="0"/>
          </a:p>
        </p:txBody>
      </p:sp>
      <p:sp>
        <p:nvSpPr>
          <p:cNvPr id="3" name="Content Placeholder 2"/>
          <p:cNvSpPr>
            <a:spLocks noGrp="1"/>
          </p:cNvSpPr>
          <p:nvPr>
            <p:ph idx="1"/>
          </p:nvPr>
        </p:nvSpPr>
        <p:spPr/>
        <p:txBody>
          <a:bodyPr/>
          <a:lstStyle/>
          <a:p>
            <a:r>
              <a:rPr lang="en-US" dirty="0" smtClean="0">
                <a:solidFill>
                  <a:schemeClr val="tx1"/>
                </a:solidFill>
              </a:rPr>
              <a:t>Electronic Health Records have been around for decades and primarily included</a:t>
            </a:r>
          </a:p>
          <a:p>
            <a:pPr lvl="1"/>
            <a:r>
              <a:rPr lang="en-US" dirty="0" smtClean="0">
                <a:solidFill>
                  <a:schemeClr val="tx1"/>
                </a:solidFill>
              </a:rPr>
              <a:t>Results lookup</a:t>
            </a:r>
          </a:p>
          <a:p>
            <a:pPr lvl="1"/>
            <a:r>
              <a:rPr lang="en-US" dirty="0" smtClean="0">
                <a:solidFill>
                  <a:schemeClr val="tx1"/>
                </a:solidFill>
              </a:rPr>
              <a:t>patient charges</a:t>
            </a:r>
          </a:p>
          <a:p>
            <a:pPr lvl="1"/>
            <a:r>
              <a:rPr lang="en-US" dirty="0" smtClean="0">
                <a:solidFill>
                  <a:schemeClr val="tx1"/>
                </a:solidFill>
              </a:rPr>
              <a:t>demographic information </a:t>
            </a:r>
          </a:p>
          <a:p>
            <a:r>
              <a:rPr lang="en-US" dirty="0" smtClean="0">
                <a:solidFill>
                  <a:schemeClr val="tx1"/>
                </a:solidFill>
              </a:rPr>
              <a:t>Over the past decade, research and events have caused the adoption “curve” to sharply increase</a:t>
            </a:r>
          </a:p>
        </p:txBody>
      </p:sp>
    </p:spTree>
    <p:extLst>
      <p:ext uri="{BB962C8B-B14F-4D97-AF65-F5344CB8AC3E}">
        <p14:creationId xmlns:p14="http://schemas.microsoft.com/office/powerpoint/2010/main" val="1294086763"/>
      </p:ext>
    </p:extLst>
  </p:cSld>
  <p:clrMapOvr>
    <a:masterClrMapping/>
  </p:clrMapOvr>
  <p:timing>
    <p:tnLst>
      <p:par>
        <p:cTn id="1" dur="indefinite" restart="never" nodeType="tmRoot"/>
      </p:par>
    </p:tnLst>
  </p:timing>
</p:sld>
</file>

<file path=ppt/theme/theme1.xml><?xml version="1.0" encoding="utf-8"?>
<a:theme xmlns:a="http://schemas.openxmlformats.org/drawingml/2006/main" name="Patient medical records design template">
  <a:themeElements>
    <a:clrScheme name="">
      <a:dk1>
        <a:srgbClr val="000000"/>
      </a:dk1>
      <a:lt1>
        <a:srgbClr val="C0C0C0"/>
      </a:lt1>
      <a:dk2>
        <a:srgbClr val="000000"/>
      </a:dk2>
      <a:lt2>
        <a:srgbClr val="808080"/>
      </a:lt2>
      <a:accent1>
        <a:srgbClr val="00CC99"/>
      </a:accent1>
      <a:accent2>
        <a:srgbClr val="3333CC"/>
      </a:accent2>
      <a:accent3>
        <a:srgbClr val="DCDCDC"/>
      </a:accent3>
      <a:accent4>
        <a:srgbClr val="000000"/>
      </a:accent4>
      <a:accent5>
        <a:srgbClr val="AAE2CA"/>
      </a:accent5>
      <a:accent6>
        <a:srgbClr val="2D2DB9"/>
      </a:accent6>
      <a:hlink>
        <a:srgbClr val="CCCCFF"/>
      </a:hlink>
      <a:folHlink>
        <a:srgbClr val="B2B2B2"/>
      </a:folHlink>
    </a:clrScheme>
    <a:fontScheme name="Office The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 Theme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Patient medical records design template</Template>
  <TotalTime>618</TotalTime>
  <Words>2212</Words>
  <Application>Microsoft Office PowerPoint</Application>
  <PresentationFormat>On-screen Show (4:3)</PresentationFormat>
  <Paragraphs>205</Paragraphs>
  <Slides>22</Slides>
  <Notes>22</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Patient medical records design template</vt:lpstr>
      <vt:lpstr>Electronic Medical Records &amp; Knowledge-Based Information</vt:lpstr>
      <vt:lpstr>Agenda</vt:lpstr>
      <vt:lpstr>Healthcare Costs</vt:lpstr>
      <vt:lpstr>Quality is the Best?</vt:lpstr>
      <vt:lpstr>Dr. Don Berwick</vt:lpstr>
      <vt:lpstr>What is an Electronic Health Record?</vt:lpstr>
      <vt:lpstr>What is an Electronic Health Record?</vt:lpstr>
      <vt:lpstr>Electronic Health Record</vt:lpstr>
      <vt:lpstr>Adoption Timeline</vt:lpstr>
      <vt:lpstr>Adoption Timeline</vt:lpstr>
      <vt:lpstr>Adoption Timeline</vt:lpstr>
      <vt:lpstr>Goals / Incentives</vt:lpstr>
      <vt:lpstr>Barriers</vt:lpstr>
      <vt:lpstr>Barriers</vt:lpstr>
      <vt:lpstr>Barriers</vt:lpstr>
      <vt:lpstr>Barriers</vt:lpstr>
      <vt:lpstr>Barriers</vt:lpstr>
      <vt:lpstr>Barriers</vt:lpstr>
      <vt:lpstr>Knowledge Based Information</vt:lpstr>
      <vt:lpstr>Sladen Library</vt:lpstr>
      <vt:lpstr>What does the Future Hold?</vt:lpstr>
      <vt:lpstr>Questions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Electronic Medical Records &amp; Knowledge-Based Information</dc:title>
  <dc:creator>Geoff Patterson</dc:creator>
  <cp:lastModifiedBy>Geoff Patterson</cp:lastModifiedBy>
  <cp:revision>22</cp:revision>
  <dcterms:created xsi:type="dcterms:W3CDTF">2011-12-05T19:13:36Z</dcterms:created>
  <dcterms:modified xsi:type="dcterms:W3CDTF">2011-12-08T20:13:45Z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TC102862141033</vt:lpwstr>
  </property>
</Properties>
</file>